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771" r:id="rId2"/>
    <p:sldId id="783" r:id="rId3"/>
    <p:sldId id="784" r:id="rId4"/>
    <p:sldId id="808" r:id="rId5"/>
    <p:sldId id="809" r:id="rId6"/>
    <p:sldId id="810" r:id="rId7"/>
    <p:sldId id="811" r:id="rId8"/>
    <p:sldId id="777" r:id="rId9"/>
    <p:sldId id="778" r:id="rId10"/>
    <p:sldId id="779" r:id="rId11"/>
    <p:sldId id="780" r:id="rId12"/>
    <p:sldId id="797" r:id="rId13"/>
    <p:sldId id="798" r:id="rId14"/>
    <p:sldId id="803" r:id="rId15"/>
    <p:sldId id="800" r:id="rId16"/>
    <p:sldId id="729" r:id="rId17"/>
    <p:sldId id="716" r:id="rId18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0099"/>
    <a:srgbClr val="3366CC"/>
    <a:srgbClr val="CC3300"/>
    <a:srgbClr val="FF0000"/>
    <a:srgbClr val="0066CC"/>
    <a:srgbClr val="FFFF66"/>
    <a:srgbClr val="EAEAE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4932" autoAdjust="0"/>
    <p:restoredTop sz="90434" autoAdjust="0"/>
  </p:normalViewPr>
  <p:slideViewPr>
    <p:cSldViewPr>
      <p:cViewPr>
        <p:scale>
          <a:sx n="100" d="100"/>
          <a:sy n="100" d="100"/>
        </p:scale>
        <p:origin x="-700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786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2856" y="-10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EC65EB90-AE42-4056-B0B4-9D6DAF6E001B}" type="datetimeFigureOut">
              <a:rPr lang="zh-CN" altLang="en-US"/>
              <a:pPr>
                <a:defRPr/>
              </a:pPr>
              <a:t>2018/3/23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607E964A-FC2B-474E-9469-BA4114D81A7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23022356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A005BF69-F17E-4B8A-A570-6946DCBE2A8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72148821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认定了</a:t>
            </a:r>
            <a:r>
              <a:rPr lang="en-US" altLang="zh-CN" sz="1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13</a:t>
            </a:r>
            <a:r>
              <a:rPr lang="zh-CN" altLang="en-US" sz="1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个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r>
              <a:rPr lang="zh-CN" altLang="en-US" smtClean="0"/>
              <a:t>实时事件检测与分析系统</a:t>
            </a:r>
            <a:r>
              <a:rPr lang="en-US" altLang="zh-CN" smtClean="0"/>
              <a:t>Ring</a:t>
            </a:r>
            <a:br>
              <a:rPr lang="en-US" altLang="zh-CN" smtClean="0"/>
            </a:br>
            <a:r>
              <a:rPr lang="zh-CN" altLang="en-US" smtClean="0"/>
              <a:t>事件检测，事件演化，热点词排行榜、微博统计</a:t>
            </a:r>
            <a:r>
              <a:rPr lang="en-US" altLang="zh-CN" smtClean="0"/>
              <a:t>(</a:t>
            </a:r>
            <a:r>
              <a:rPr lang="zh-CN" altLang="en-US" smtClean="0"/>
              <a:t>统计每天的微博数量、某类型微博数量、微博类型所占比例圆饼图</a:t>
            </a:r>
            <a:r>
              <a:rPr lang="en-US" altLang="zh-CN" smtClean="0"/>
              <a:t>)</a:t>
            </a:r>
            <a:r>
              <a:rPr lang="zh-CN" altLang="en-US" smtClean="0"/>
              <a:t>、人物事件库、用户分析（用户的相关微博、社交圈、核心朋友圈、标签）</a:t>
            </a:r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微博人物画像系统</a:t>
            </a:r>
            <a:r>
              <a:rPr lang="en-US" altLang="zh-CN" smtClean="0"/>
              <a:t>--</a:t>
            </a:r>
            <a:r>
              <a:rPr lang="zh-CN" altLang="en-US" smtClean="0"/>
              <a:t>信息安全管理中心（吴老师）</a:t>
            </a:r>
            <a:br>
              <a:rPr lang="zh-CN" altLang="en-US" smtClean="0"/>
            </a:br>
            <a:r>
              <a:rPr lang="zh-CN" altLang="en-US" smtClean="0"/>
              <a:t>个人多维画像、社交分析（从图上看是根某用户相关的社交用户）、群体迁徙分析</a:t>
            </a:r>
            <a:r>
              <a:rPr lang="en-US" altLang="zh-CN" smtClean="0"/>
              <a:t>(</a:t>
            </a:r>
            <a:r>
              <a:rPr lang="zh-CN" altLang="en-US" smtClean="0"/>
              <a:t>没看明白</a:t>
            </a:r>
            <a:r>
              <a:rPr lang="en-US" altLang="zh-CN" smtClean="0"/>
              <a:t>)</a:t>
            </a:r>
            <a:r>
              <a:rPr lang="zh-CN" altLang="en-US" smtClean="0"/>
              <a:t>、群体情绪监测</a:t>
            </a:r>
            <a:br>
              <a:rPr lang="zh-CN" altLang="en-US" smtClean="0"/>
            </a:br>
            <a:r>
              <a:rPr lang="zh-CN" altLang="en-US" smtClean="0"/>
              <a:t/>
            </a:r>
            <a:br>
              <a:rPr lang="zh-CN" altLang="en-US" smtClean="0"/>
            </a:br>
            <a:r>
              <a:rPr lang="zh-CN" altLang="en-US" smtClean="0"/>
              <a:t/>
            </a:r>
            <a:br>
              <a:rPr lang="zh-CN" altLang="en-US" smtClean="0"/>
            </a:br>
            <a:endParaRPr lang="zh-CN" altLang="en-US" smtClean="0"/>
          </a:p>
          <a:p>
            <a:endParaRPr lang="zh-CN" altLang="en-US" smtClean="0"/>
          </a:p>
        </p:txBody>
      </p:sp>
      <p:sp>
        <p:nvSpPr>
          <p:cNvPr id="757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20349E2-809F-435A-A538-77FBCEC69A85}" type="slidenum">
              <a:rPr lang="zh-CN" altLang="en-US" smtClean="0"/>
              <a:pPr/>
              <a:t>8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>
                <a:ea typeface="Arial Unicode MS" pitchFamily="34" charset="-122"/>
                <a:cs typeface="Arial Unicode MS" pitchFamily="34" charset="-122"/>
              </a:rPr>
              <a:t>预测是一门发展中的科学，需要均衡机器学习等人工智能方法和人的因素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科学问题：不同的微生物基因组注释和比较工具会得到不一致的注释结果，人工比较这些注释结果很费时费力。针对于三种类型的注释差别，我们提出了对应的方法来消除这些差异，</a:t>
            </a:r>
            <a:endParaRPr kumimoji="1" lang="en-GB" altLang="zh-CN" dirty="0" smtClean="0"/>
          </a:p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4102612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397F5B-A7A0-455E-AFEC-08D381AFF3ED}" type="slidenum">
              <a:rPr lang="zh-CN" altLang="en-US"/>
              <a:pPr>
                <a:defRPr/>
              </a:pPr>
              <a:t>‹#›</a:t>
            </a:fld>
            <a:fld id="{23F7DC37-F9EB-4ABE-BCCC-12D9E07B9D4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428625" y="857250"/>
            <a:ext cx="8215313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5720" y="71414"/>
            <a:ext cx="8358246" cy="796908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000108"/>
            <a:ext cx="8501122" cy="5429288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Arial Unicode MS" pitchFamily="34" charset="-122"/>
              </a:defRPr>
            </a:lvl1pPr>
            <a:lvl2pPr>
              <a:defRPr sz="2400" baseline="0">
                <a:latin typeface="Arial Unicode MS" pitchFamily="34" charset="-122"/>
              </a:defRPr>
            </a:lvl2pPr>
            <a:lvl3pPr>
              <a:buFont typeface="Wingdings" pitchFamily="2" charset="2"/>
              <a:buChar char="ü"/>
              <a:defRPr sz="1600" baseline="0">
                <a:latin typeface="Arial Unicode MS" pitchFamily="34" charset="-122"/>
              </a:defRPr>
            </a:lvl3pPr>
            <a:lvl4pPr>
              <a:defRPr baseline="0">
                <a:latin typeface="Arial Unicode MS" pitchFamily="34" charset="-122"/>
              </a:defRPr>
            </a:lvl4pPr>
            <a:lvl5pPr>
              <a:defRPr baseline="0">
                <a:latin typeface="Arial Unicode MS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D224E6-15A8-4E74-8987-281A30D56C8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A14C4F-C11C-4266-926C-EC342BB6FCA4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3" name="标题占位符 8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4" name="文本占位符 9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pic>
        <p:nvPicPr>
          <p:cNvPr id="8" name="图片 7" descr="Logo_Small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32170" y="35551"/>
            <a:ext cx="376334" cy="29710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01" r:id="rId4"/>
    <p:sldLayoutId id="2147484102" r:id="rId5"/>
    <p:sldLayoutId id="2147484103" r:id="rId6"/>
    <p:sldLayoutId id="2147484104" r:id="rId7"/>
    <p:sldLayoutId id="2147484105" r:id="rId8"/>
    <p:sldLayoutId id="2147484106" r:id="rId9"/>
    <p:sldLayoutId id="2147484107" r:id="rId10"/>
    <p:sldLayoutId id="2147484108" r:id="rId11"/>
    <p:sldLayoutId id="2147484109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58.png"/><Relationship Id="rId7" Type="http://schemas.openxmlformats.org/officeDocument/2006/relationships/image" Target="../media/image62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Relationship Id="rId9" Type="http://schemas.openxmlformats.org/officeDocument/2006/relationships/image" Target="../media/image6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mashuai@buaa.edu.cn" TargetMode="External"/><Relationship Id="rId2" Type="http://schemas.openxmlformats.org/officeDocument/2006/relationships/hyperlink" Target="http://mashuai.buaa.edu.cn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jpe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国家重点基础研究发展计划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9350" y="836712"/>
            <a:ext cx="8645138" cy="2160240"/>
          </a:xfrm>
        </p:spPr>
        <p:txBody>
          <a:bodyPr/>
          <a:lstStyle/>
          <a:p>
            <a:r>
              <a:rPr lang="zh-CN" altLang="en-US" sz="2800" dirty="0" smtClean="0"/>
              <a:t>网络信息空间大数据计算的基础研究</a:t>
            </a:r>
            <a:r>
              <a:rPr lang="en-US" altLang="zh-CN" sz="2800" dirty="0" smtClean="0"/>
              <a:t>(2014-2018)</a:t>
            </a:r>
            <a:r>
              <a:rPr lang="zh-CN" altLang="en-US" sz="2800" dirty="0" smtClean="0"/>
              <a:t> </a:t>
            </a:r>
            <a:r>
              <a:rPr lang="zh-CN" altLang="en-US" dirty="0" smtClean="0"/>
              <a:t>	</a:t>
            </a:r>
          </a:p>
          <a:p>
            <a:pPr lvl="1"/>
            <a:r>
              <a:rPr lang="en-US" altLang="zh-CN" dirty="0" smtClean="0"/>
              <a:t>Chief Scientist: Prof. </a:t>
            </a:r>
            <a:r>
              <a:rPr lang="en-US" altLang="zh-CN" dirty="0" err="1" smtClean="0"/>
              <a:t>Jinpeng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Huai</a:t>
            </a:r>
            <a:r>
              <a:rPr lang="en-US" altLang="zh-CN" dirty="0" smtClean="0"/>
              <a:t>.</a:t>
            </a:r>
          </a:p>
          <a:p>
            <a:pPr lvl="1"/>
            <a:r>
              <a:rPr lang="en-US" altLang="zh-CN" dirty="0" smtClean="0"/>
              <a:t>8 institutes involved</a:t>
            </a:r>
          </a:p>
          <a:p>
            <a:pPr lvl="1"/>
            <a:r>
              <a:rPr lang="en-US" altLang="zh-CN" dirty="0" smtClean="0"/>
              <a:t>Focus on “computing theory and practice on Big Data”</a:t>
            </a:r>
          </a:p>
          <a:p>
            <a:pPr lvl="1"/>
            <a:r>
              <a:rPr lang="en-US" altLang="zh-CN" dirty="0" smtClean="0"/>
              <a:t>http://cnbigdata.org/</a:t>
            </a:r>
            <a:endParaRPr lang="zh-CN" altLang="en-US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3107804"/>
            <a:ext cx="4176464" cy="1444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4676713"/>
            <a:ext cx="3312367" cy="199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3107804"/>
            <a:ext cx="3996410" cy="1761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4941168"/>
            <a:ext cx="4308386" cy="1761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66725" y="1162050"/>
            <a:ext cx="5033969" cy="2909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车辆运营态势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单个车辆状态实时跟踪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历史运营分析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线路、里程、油耗、行为</a:t>
            </a:r>
            <a:endParaRPr kumimoji="0" lang="en-US" altLang="zh-CN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行程实时切分与速度分析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数据质量分析与系统状态监控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pic>
        <p:nvPicPr>
          <p:cNvPr id="6" name="图片 3"/>
          <p:cNvPicPr>
            <a:picLocks noChangeAspect="1"/>
          </p:cNvPicPr>
          <p:nvPr/>
        </p:nvPicPr>
        <p:blipFill>
          <a:blip r:embed="rId2" cstate="print"/>
          <a:srcRect l="407" t="10022" r="2419" b="7840"/>
          <a:stretch>
            <a:fillRect/>
          </a:stretch>
        </p:blipFill>
        <p:spPr bwMode="auto">
          <a:xfrm>
            <a:off x="5694363" y="1181100"/>
            <a:ext cx="3422650" cy="266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4"/>
          <p:cNvPicPr>
            <a:picLocks noChangeAspect="1"/>
          </p:cNvPicPr>
          <p:nvPr/>
        </p:nvPicPr>
        <p:blipFill>
          <a:blip r:embed="rId3" cstate="print"/>
          <a:srcRect l="1077" t="10022" r="2419" b="1299"/>
          <a:stretch>
            <a:fillRect/>
          </a:stretch>
        </p:blipFill>
        <p:spPr bwMode="auto">
          <a:xfrm>
            <a:off x="53975" y="4144963"/>
            <a:ext cx="2741613" cy="2322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5"/>
          <p:cNvPicPr>
            <a:picLocks noChangeAspect="1"/>
          </p:cNvPicPr>
          <p:nvPr/>
        </p:nvPicPr>
        <p:blipFill>
          <a:blip r:embed="rId4" cstate="print"/>
          <a:srcRect l="1077" t="10022" r="3088" b="7840"/>
          <a:stretch>
            <a:fillRect/>
          </a:stretch>
        </p:blipFill>
        <p:spPr bwMode="auto">
          <a:xfrm>
            <a:off x="2971800" y="4144963"/>
            <a:ext cx="29860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6"/>
          <p:cNvPicPr>
            <a:picLocks noChangeAspect="1"/>
          </p:cNvPicPr>
          <p:nvPr/>
        </p:nvPicPr>
        <p:blipFill>
          <a:blip r:embed="rId5" cstate="print"/>
          <a:srcRect l="1077" t="10020" r="1077" b="22379"/>
          <a:stretch>
            <a:fillRect/>
          </a:stretch>
        </p:blipFill>
        <p:spPr bwMode="auto">
          <a:xfrm>
            <a:off x="6130925" y="4144963"/>
            <a:ext cx="2986088" cy="190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标题 1"/>
          <p:cNvSpPr txBox="1">
            <a:spLocks/>
          </p:cNvSpPr>
          <p:nvPr/>
        </p:nvSpPr>
        <p:spPr bwMode="auto">
          <a:xfrm>
            <a:off x="438120" y="71414"/>
            <a:ext cx="8358246" cy="79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如二：实时流式大数据处理平台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  <p:sp>
        <p:nvSpPr>
          <p:cNvPr id="10" name="标题 1"/>
          <p:cNvSpPr txBox="1">
            <a:spLocks/>
          </p:cNvSpPr>
          <p:nvPr/>
        </p:nvSpPr>
        <p:spPr bwMode="auto">
          <a:xfrm>
            <a:off x="438120" y="71414"/>
            <a:ext cx="8358246" cy="79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如三：</a:t>
            </a:r>
            <a:r>
              <a:rPr lang="en-US" altLang="zh-CN" sz="4000" b="1" kern="0" dirty="0" err="1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</a:rPr>
              <a:t>TGraph</a:t>
            </a:r>
            <a:r>
              <a:rPr lang="zh-CN" altLang="en-US" sz="4000" b="1" kern="0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</a:rPr>
              <a:t>时态图数据管理系统</a:t>
            </a:r>
          </a:p>
        </p:txBody>
      </p:sp>
      <p:pic>
        <p:nvPicPr>
          <p:cNvPr id="12" name="图片 14" descr="TGraph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857232"/>
            <a:ext cx="8678740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0" y="6429396"/>
            <a:ext cx="9144000" cy="461665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1200" dirty="0" err="1" smtClean="0">
                <a:solidFill>
                  <a:schemeClr val="tx2"/>
                </a:solidFill>
              </a:rPr>
              <a:t>Haixing</a:t>
            </a:r>
            <a:r>
              <a:rPr lang="en-US" altLang="zh-CN" sz="1200" dirty="0" smtClean="0">
                <a:solidFill>
                  <a:schemeClr val="tx2"/>
                </a:solidFill>
              </a:rPr>
              <a:t> Huang,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Jinghe</a:t>
            </a:r>
            <a:r>
              <a:rPr lang="en-US" altLang="zh-CN" sz="1200" dirty="0" smtClean="0">
                <a:solidFill>
                  <a:schemeClr val="tx2"/>
                </a:solidFill>
              </a:rPr>
              <a:t> Song,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Xuelian</a:t>
            </a:r>
            <a:r>
              <a:rPr lang="en-US" altLang="zh-CN" sz="1200" dirty="0" smtClean="0">
                <a:solidFill>
                  <a:schemeClr val="tx2"/>
                </a:solidFill>
              </a:rPr>
              <a:t> Lin,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Shuai</a:t>
            </a:r>
            <a:r>
              <a:rPr lang="en-US" altLang="zh-CN" sz="1200" dirty="0" smtClean="0">
                <a:solidFill>
                  <a:schemeClr val="tx2"/>
                </a:solidFill>
              </a:rPr>
              <a:t> Ma,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Jinpeng</a:t>
            </a:r>
            <a:r>
              <a:rPr lang="en-US" altLang="zh-CN" sz="1200" dirty="0" smtClean="0">
                <a:solidFill>
                  <a:schemeClr val="tx2"/>
                </a:solidFill>
              </a:rPr>
              <a:t>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Huai</a:t>
            </a:r>
            <a:r>
              <a:rPr lang="en-US" altLang="zh-CN" sz="1200" dirty="0" smtClean="0">
                <a:solidFill>
                  <a:schemeClr val="tx2"/>
                </a:solidFill>
              </a:rPr>
              <a:t>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TGraph</a:t>
            </a:r>
            <a:r>
              <a:rPr lang="en-US" altLang="zh-CN" sz="1200" dirty="0" smtClean="0">
                <a:solidFill>
                  <a:schemeClr val="tx2"/>
                </a:solidFill>
              </a:rPr>
              <a:t>: A Temporal Graph Data Management System (demo</a:t>
            </a:r>
            <a:r>
              <a:rPr lang="en-US" altLang="zh-CN" sz="1200" b="1" dirty="0" smtClean="0">
                <a:solidFill>
                  <a:schemeClr val="tx2"/>
                </a:solidFill>
                <a:ea typeface="黑体" pitchFamily="49" charset="-122"/>
              </a:rPr>
              <a:t>),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CIKM 2016.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4000" b="1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如四：</a:t>
            </a:r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人类行为预测</a:t>
            </a:r>
            <a:endParaRPr lang="zh-CN" altLang="en-US" sz="40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406" y="1071546"/>
            <a:ext cx="7072362" cy="1714512"/>
          </a:xfrm>
        </p:spPr>
        <p:txBody>
          <a:bodyPr/>
          <a:lstStyle/>
          <a:p>
            <a:pPr marL="0" indent="0"/>
            <a:r>
              <a:rPr lang="en-US" altLang="zh-CN" sz="2000" dirty="0" smtClean="0">
                <a:latin typeface="+mj-lt"/>
                <a:cs typeface="Arial Unicode MS" pitchFamily="34" charset="-122"/>
              </a:rPr>
              <a:t>Prediction is now a developing science</a:t>
            </a:r>
          </a:p>
          <a:p>
            <a:pPr marL="0" indent="0" algn="just"/>
            <a:r>
              <a:rPr lang="en-US" altLang="zh-CN" sz="2000" dirty="0" smtClean="0">
                <a:latin typeface="+mj-lt"/>
                <a:cs typeface="Arial Unicode MS" pitchFamily="34" charset="-122"/>
              </a:rPr>
              <a:t>Success seems to be achieved most consistently when questions are tackled in multidisciplinary efforts that join human understanding of context with algorithmic capacity to handle terabytes of data </a:t>
            </a:r>
            <a:r>
              <a:rPr lang="en-US" altLang="zh-CN" sz="1800" dirty="0" smtClean="0">
                <a:latin typeface="+mj-lt"/>
                <a:cs typeface="Arial Unicode MS" pitchFamily="34" charset="-122"/>
              </a:rPr>
              <a:t>- </a:t>
            </a:r>
            <a:r>
              <a:rPr lang="en-US" altLang="zh-CN" sz="1400" dirty="0" smtClean="0">
                <a:solidFill>
                  <a:srgbClr val="FF0000"/>
                </a:solidFill>
                <a:latin typeface="+mj-lt"/>
              </a:rPr>
              <a:t>Special Issue: Prediction, Science, Feb. 3, 2017</a:t>
            </a:r>
            <a:r>
              <a:rPr lang="en-US" altLang="zh-CN" sz="1400" dirty="0" smtClean="0">
                <a:latin typeface="+mj-lt"/>
              </a:rPr>
              <a:t>.</a:t>
            </a:r>
            <a:endParaRPr lang="zh-CN" altLang="en-US" sz="1800" dirty="0">
              <a:latin typeface="+mj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  <p:pic>
        <p:nvPicPr>
          <p:cNvPr id="5" name="图片 5" descr="Donald-J.-Trump-and-Hillary-Clinton-Debate-Vide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3408" y="3071823"/>
            <a:ext cx="3295650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4314855" y="3143261"/>
            <a:ext cx="4543425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2016</a:t>
            </a:r>
            <a:r>
              <a:rPr lang="zh-CN" altLang="en-US" sz="2400" b="1" kern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年美国大选预测失败原因？</a:t>
            </a:r>
            <a:endParaRPr lang="en-US" altLang="zh-CN" sz="2400" b="1" kern="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en-US" altLang="zh-CN" sz="2200" kern="0" dirty="0">
                <a:latin typeface="黑体" pitchFamily="49" charset="-122"/>
                <a:ea typeface="黑体" pitchFamily="49" charset="-122"/>
              </a:rPr>
              <a:t>Twitter</a:t>
            </a: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机器人、雇佣军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en-US" altLang="zh-CN" sz="2200" kern="0" dirty="0">
                <a:solidFill>
                  <a:srgbClr val="0E06B2"/>
                </a:solidFill>
                <a:latin typeface="黑体" pitchFamily="49" charset="-122"/>
                <a:ea typeface="黑体" pitchFamily="49" charset="-122"/>
              </a:rPr>
              <a:t>Shy Trump voter</a:t>
            </a:r>
            <a:r>
              <a:rPr lang="zh-CN" altLang="en-US" sz="2200" kern="0" dirty="0">
                <a:solidFill>
                  <a:srgbClr val="0E06B2"/>
                </a:solidFill>
                <a:latin typeface="黑体" pitchFamily="49" charset="-122"/>
                <a:ea typeface="黑体" pitchFamily="49" charset="-122"/>
              </a:rPr>
              <a:t>理论</a:t>
            </a:r>
            <a:r>
              <a:rPr lang="en-US" altLang="zh-CN" sz="2200" kern="0" dirty="0">
                <a:latin typeface="黑体" pitchFamily="49" charset="-122"/>
                <a:ea typeface="黑体" pitchFamily="49" charset="-122"/>
              </a:rPr>
              <a:t>: </a:t>
            </a: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支持者趋向于保持沉默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7" name="图片 7" descr="F1.large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63" y="4786336"/>
            <a:ext cx="2714625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内容占位符 2"/>
          <p:cNvSpPr txBox="1">
            <a:spLocks/>
          </p:cNvSpPr>
          <p:nvPr/>
        </p:nvSpPr>
        <p:spPr bwMode="auto">
          <a:xfrm>
            <a:off x="142875" y="4984775"/>
            <a:ext cx="6286500" cy="1658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lang="zh-CN" altLang="en-US" sz="2400" b="1" kern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人类行为预测是下一个前沿：</a:t>
            </a:r>
            <a:endParaRPr lang="en-US" altLang="zh-CN" sz="2400" b="1" kern="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更多的数据≠更好的预测：噪音的存在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罕见事件、行为动态变化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en-US" altLang="zh-CN" sz="2200" kern="0" dirty="0" err="1">
                <a:latin typeface="黑体" pitchFamily="49" charset="-122"/>
                <a:ea typeface="黑体" pitchFamily="49" charset="-122"/>
              </a:rPr>
              <a:t>IoT</a:t>
            </a: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的涌现导致多种异构数据</a:t>
            </a:r>
            <a:r>
              <a:rPr lang="zh-CN" altLang="en-US" sz="2200" kern="0" dirty="0" smtClean="0">
                <a:latin typeface="黑体" pitchFamily="49" charset="-122"/>
                <a:ea typeface="黑体" pitchFamily="49" charset="-122"/>
              </a:rPr>
              <a:t>爆炸</a:t>
            </a:r>
            <a:endParaRPr lang="en-US" altLang="zh-CN" sz="2400" kern="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zh-CN" altLang="en-US" sz="2400" kern="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" name="内容占位符 3" descr="F1.medium.gi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15206" y="928670"/>
            <a:ext cx="1795475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如四：基于微博数据的群体行为预测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 bwMode="auto">
          <a:xfrm>
            <a:off x="285720" y="1071546"/>
            <a:ext cx="8625580" cy="3225540"/>
          </a:xfrm>
          <a:prstGeom prst="rect">
            <a:avLst/>
          </a:prstGeom>
          <a:solidFill>
            <a:srgbClr val="FFCC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375576" y="4591704"/>
            <a:ext cx="8482704" cy="1623378"/>
          </a:xfrm>
          <a:prstGeom prst="rect">
            <a:avLst/>
          </a:prstGeom>
          <a:ln w="38100" cap="flat" cmpd="sng" algn="ctr">
            <a:solidFill>
              <a:schemeClr val="accent6"/>
            </a:solidFill>
            <a:prstDash val="solid"/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目标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：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本文以爬取的微博数据为基础，对微博用户进行特征提取，利用提取的用户特征进行聚类，得到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统计特征差别明显的不同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用户群体，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针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对不同群体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，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分析用户行为的影响因素，探究微博用户行为机理。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主要衡量指标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：行为建模准确度</a:t>
            </a:r>
          </a:p>
        </p:txBody>
      </p:sp>
      <p:sp>
        <p:nvSpPr>
          <p:cNvPr id="7" name="右箭头 6"/>
          <p:cNvSpPr/>
          <p:nvPr/>
        </p:nvSpPr>
        <p:spPr bwMode="auto">
          <a:xfrm>
            <a:off x="2943564" y="1707025"/>
            <a:ext cx="1321509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86102" y="1471010"/>
            <a:ext cx="1293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用户爬取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47348" y="1462425"/>
            <a:ext cx="1613592" cy="862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 descr="C:\Users\zhujh\Desktop\图片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4670" y="1332421"/>
            <a:ext cx="2140698" cy="138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://upload.cheaa.com/2014/0609/140227462991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8164" y="1527503"/>
            <a:ext cx="1058679" cy="640001"/>
          </a:xfrm>
          <a:prstGeom prst="rect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右箭头 11"/>
          <p:cNvSpPr/>
          <p:nvPr/>
        </p:nvSpPr>
        <p:spPr bwMode="auto">
          <a:xfrm>
            <a:off x="6176846" y="1722941"/>
            <a:ext cx="1321509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76845" y="1428749"/>
            <a:ext cx="1293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000000"/>
                </a:solidFill>
              </a:rPr>
              <a:t>特征提取</a:t>
            </a:r>
          </a:p>
        </p:txBody>
      </p:sp>
      <p:pic>
        <p:nvPicPr>
          <p:cNvPr id="14" name="Picture 3" descr="C:\Users\zhujh\Desktop\u=2626734325,2598965993&amp;fm=21&amp;gp=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95990" y="1361852"/>
            <a:ext cx="1362290" cy="106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右箭头 14"/>
          <p:cNvSpPr/>
          <p:nvPr/>
        </p:nvSpPr>
        <p:spPr bwMode="auto">
          <a:xfrm rot="5400000">
            <a:off x="8005199" y="2463968"/>
            <a:ext cx="578054" cy="41681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pic>
        <p:nvPicPr>
          <p:cNvPr id="16" name="Picture 5" descr="C:\Users\zhujh\Desktop\u=1309097832,1528875611&amp;fm=23&amp;gp=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58016" y="3000372"/>
            <a:ext cx="2019047" cy="116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右箭头 16"/>
          <p:cNvSpPr/>
          <p:nvPr/>
        </p:nvSpPr>
        <p:spPr bwMode="auto">
          <a:xfrm rot="10800000">
            <a:off x="5572132" y="3288084"/>
            <a:ext cx="1321509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57884" y="2850254"/>
            <a:ext cx="1293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建立模型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sp>
        <p:nvSpPr>
          <p:cNvPr id="19" name="圆角矩形 18"/>
          <p:cNvSpPr/>
          <p:nvPr/>
        </p:nvSpPr>
        <p:spPr bwMode="auto">
          <a:xfrm>
            <a:off x="4000496" y="2998288"/>
            <a:ext cx="1559635" cy="938758"/>
          </a:xfrm>
          <a:prstGeom prst="roundRect">
            <a:avLst/>
          </a:prstGeom>
          <a:solidFill>
            <a:srgbClr val="CCFFFF"/>
          </a:solidFill>
          <a:ln w="9525" cap="flat" cmpd="sng" algn="ctr">
            <a:solidFill>
              <a:srgbClr val="33CC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96508" y="3036191"/>
            <a:ext cx="1365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用户转发、发布、回复行为模型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sp>
        <p:nvSpPr>
          <p:cNvPr id="21" name="右箭头 20"/>
          <p:cNvSpPr/>
          <p:nvPr/>
        </p:nvSpPr>
        <p:spPr bwMode="auto">
          <a:xfrm rot="10800000">
            <a:off x="2880120" y="3295773"/>
            <a:ext cx="1075708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86014" y="2940015"/>
            <a:ext cx="1585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模型验证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sp>
        <p:nvSpPr>
          <p:cNvPr id="23" name="圆角矩形 22"/>
          <p:cNvSpPr/>
          <p:nvPr/>
        </p:nvSpPr>
        <p:spPr bwMode="auto">
          <a:xfrm>
            <a:off x="404669" y="3083131"/>
            <a:ext cx="1568441" cy="853913"/>
          </a:xfrm>
          <a:prstGeom prst="roundRect">
            <a:avLst/>
          </a:prstGeom>
          <a:solidFill>
            <a:srgbClr val="CCFFFF"/>
          </a:solidFill>
          <a:ln w="9525" cap="flat" cmpd="sng" algn="ctr">
            <a:solidFill>
              <a:srgbClr val="33CC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5720" y="3221665"/>
            <a:ext cx="1745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rgbClr val="000000"/>
                </a:solidFill>
              </a:rPr>
              <a:t>创建虚拟用户、</a:t>
            </a:r>
            <a:endParaRPr lang="en-US" altLang="zh-CN" sz="1600" b="1" dirty="0" smtClean="0">
              <a:solidFill>
                <a:srgbClr val="000000"/>
              </a:solidFill>
            </a:endParaRPr>
          </a:p>
          <a:p>
            <a:pPr algn="ctr"/>
            <a:r>
              <a:rPr lang="zh-CN" altLang="en-US" sz="1600" b="1" dirty="0" smtClean="0">
                <a:solidFill>
                  <a:srgbClr val="000000"/>
                </a:solidFill>
              </a:rPr>
              <a:t>可视化展示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 bwMode="auto">
          <a:xfrm>
            <a:off x="285720" y="1071546"/>
            <a:ext cx="8625580" cy="3225540"/>
          </a:xfrm>
          <a:prstGeom prst="rect">
            <a:avLst/>
          </a:prstGeom>
          <a:solidFill>
            <a:srgbClr val="FFCC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如五：</a:t>
            </a:r>
            <a:r>
              <a:rPr lang="zh-CN" altLang="en-GB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医学大数据分析</a:t>
            </a:r>
            <a:endParaRPr lang="zh-CN" altLang="en-US" sz="4000" b="1" dirty="0" smtClean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GB" dirty="0" smtClean="0"/>
              <a:t>医学数据的爆发式增长</a:t>
            </a:r>
            <a:endParaRPr lang="en-GB" altLang="zh-CN" dirty="0" smtClean="0"/>
          </a:p>
          <a:p>
            <a:endParaRPr lang="en-GB" altLang="zh-CN" dirty="0" smtClean="0"/>
          </a:p>
          <a:p>
            <a:endParaRPr lang="en-GB" altLang="zh-CN" dirty="0" smtClean="0"/>
          </a:p>
          <a:p>
            <a:endParaRPr lang="en-GB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375576" y="4591704"/>
            <a:ext cx="8482704" cy="2077656"/>
          </a:xfrm>
          <a:prstGeom prst="rect">
            <a:avLst/>
          </a:prstGeom>
          <a:ln w="38100" cap="flat" cmpd="sng" algn="ctr">
            <a:solidFill>
              <a:schemeClr val="accent6"/>
            </a:solidFill>
            <a:prstDash val="solid"/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kumimoji="0" lang="zh-CN" alt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科学问题</a:t>
            </a:r>
            <a:r>
              <a:rPr lang="zh-CN" altLang="en-US" sz="2400" kern="0" noProof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Unicode MS" pitchFamily="34" charset="-122"/>
              </a:rPr>
              <a:t>:</a:t>
            </a:r>
            <a:endParaRPr lang="en-GB" altLang="zh-CN" sz="2400" kern="0" noProof="0" dirty="0" smtClean="0">
              <a:solidFill>
                <a:schemeClr val="tx1">
                  <a:lumMod val="95000"/>
                  <a:lumOff val="5000"/>
                </a:schemeClr>
              </a:solidFill>
              <a:latin typeface="Arial Unicode MS" pitchFamily="34" charset="-122"/>
            </a:endParaRPr>
          </a:p>
          <a:p>
            <a:pPr marL="800100" lvl="1" indent="-342900">
              <a:buFont typeface="Symbol" charset="2"/>
              <a:buChar char="-"/>
            </a:pPr>
            <a:r>
              <a:rPr lang="zh-CN" altLang="en-US" sz="2000" dirty="0" smtClean="0"/>
              <a:t>发现规律；          </a:t>
            </a:r>
            <a:r>
              <a:rPr lang="en-GB" altLang="zh-CN" sz="2000" dirty="0" smtClean="0"/>
              <a:t>    </a:t>
            </a:r>
          </a:p>
          <a:p>
            <a:pPr marL="800100" lvl="1" indent="-342900">
              <a:buFont typeface="Symbol" charset="2"/>
              <a:buChar char="-"/>
            </a:pPr>
            <a:r>
              <a:rPr lang="zh-CN" altLang="en-GB" sz="2000" dirty="0" smtClean="0"/>
              <a:t>建立基因型和表型的关系</a:t>
            </a:r>
            <a:r>
              <a:rPr lang="zh-CN" altLang="en-US" sz="2000" dirty="0" smtClean="0"/>
              <a:t>；</a:t>
            </a:r>
            <a:endParaRPr lang="en-GB" altLang="zh-CN" sz="2000" dirty="0" smtClean="0"/>
          </a:p>
          <a:p>
            <a:pPr marL="800100" lvl="1" indent="-342900">
              <a:buFont typeface="Symbol" charset="2"/>
              <a:buChar char="-"/>
            </a:pPr>
            <a:r>
              <a:rPr lang="zh-CN" altLang="en-US" sz="2000" dirty="0" smtClean="0"/>
              <a:t>理解疾病发生</a:t>
            </a:r>
            <a:r>
              <a:rPr lang="zh-CN" altLang="en-US" sz="2000" dirty="0"/>
              <a:t>、发展过程</a:t>
            </a:r>
            <a:r>
              <a:rPr lang="zh-CN" altLang="zh-CN" sz="2000" dirty="0"/>
              <a:t>；</a:t>
            </a:r>
            <a:endParaRPr lang="en-GB" altLang="zh-CN" sz="2000" dirty="0"/>
          </a:p>
          <a:p>
            <a:pPr marL="800100" lvl="1" indent="-342900">
              <a:buFont typeface="Symbol" charset="2"/>
              <a:buChar char="-"/>
            </a:pPr>
            <a:r>
              <a:rPr lang="zh-CN" altLang="en-US" sz="2000" dirty="0" smtClean="0"/>
              <a:t>最终进行精准诊断</a:t>
            </a:r>
            <a:r>
              <a:rPr lang="zh-CN" altLang="en-US" sz="2000" dirty="0"/>
              <a:t>、治疗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主要衡量指标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：</a:t>
            </a:r>
            <a:r>
              <a:rPr lang="zh-CN" altLang="en-US" sz="20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Unicode MS" pitchFamily="34" charset="-122"/>
              </a:rPr>
              <a:t>预后结果、</a:t>
            </a:r>
            <a:r>
              <a:rPr lang="zh-CN" altLang="en-GB" sz="20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Unicode MS" pitchFamily="34" charset="-122"/>
              </a:rPr>
              <a:t>功能实验、</a:t>
            </a:r>
            <a:r>
              <a:rPr lang="zh-CN" altLang="en-US" sz="20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Unicode MS" pitchFamily="34" charset="-122"/>
              </a:rPr>
              <a:t>稳健性和独立数据集的验证</a:t>
            </a:r>
            <a:endParaRPr kumimoji="0" lang="zh-CN" alt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 Unicode MS" pitchFamily="34" charset="-122"/>
            </a:endParaRPr>
          </a:p>
        </p:txBody>
      </p:sp>
      <p:grpSp>
        <p:nvGrpSpPr>
          <p:cNvPr id="43" name="组 42"/>
          <p:cNvGrpSpPr/>
          <p:nvPr/>
        </p:nvGrpSpPr>
        <p:grpSpPr>
          <a:xfrm>
            <a:off x="755576" y="2118133"/>
            <a:ext cx="2232000" cy="2174963"/>
            <a:chOff x="755576" y="2062512"/>
            <a:chExt cx="2232000" cy="2174963"/>
          </a:xfrm>
        </p:grpSpPr>
        <p:sp>
          <p:nvSpPr>
            <p:cNvPr id="26" name="折角形 25"/>
            <p:cNvSpPr/>
            <p:nvPr/>
          </p:nvSpPr>
          <p:spPr>
            <a:xfrm>
              <a:off x="1768143" y="2564904"/>
              <a:ext cx="1219433" cy="1672571"/>
            </a:xfrm>
            <a:prstGeom prst="foldedCorner">
              <a:avLst/>
            </a:prstGeom>
            <a:solidFill>
              <a:srgbClr val="FFFFFF"/>
            </a:solidFill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>
                  <a:solidFill>
                    <a:srgbClr val="000000"/>
                  </a:solidFill>
                </a:rPr>
                <a:t>病例 </a:t>
              </a:r>
              <a:r>
                <a:rPr kumimoji="1" lang="zh-CN" altLang="zh-CN" sz="1200" dirty="0" smtClean="0">
                  <a:solidFill>
                    <a:srgbClr val="000000"/>
                  </a:solidFill>
                </a:rPr>
                <a:t>3</a:t>
              </a:r>
              <a:endParaRPr kumimoji="1" lang="en-GB" altLang="zh-CN" sz="1200" dirty="0">
                <a:solidFill>
                  <a:srgbClr val="000000"/>
                </a:solidFill>
              </a:endParaRPr>
            </a:p>
            <a:p>
              <a:pPr algn="ctr"/>
              <a:endParaRPr kumimoji="1" lang="en-GB" altLang="zh-CN" sz="1200" dirty="0">
                <a:solidFill>
                  <a:srgbClr val="000000"/>
                </a:solidFill>
              </a:endParaRP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endParaRPr kumimoji="1" lang="zh-CN" alt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7" name="折角形 26"/>
            <p:cNvSpPr/>
            <p:nvPr/>
          </p:nvSpPr>
          <p:spPr>
            <a:xfrm>
              <a:off x="1261860" y="2310518"/>
              <a:ext cx="1219433" cy="1672571"/>
            </a:xfrm>
            <a:prstGeom prst="foldedCorner">
              <a:avLst/>
            </a:prstGeom>
            <a:solidFill>
              <a:srgbClr val="FFFFFF"/>
            </a:solidFill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>
                  <a:solidFill>
                    <a:srgbClr val="000000"/>
                  </a:solidFill>
                </a:rPr>
                <a:t>病例 </a:t>
              </a:r>
              <a:r>
                <a:rPr kumimoji="1" lang="zh-CN" altLang="zh-CN" sz="1200" dirty="0" smtClean="0">
                  <a:solidFill>
                    <a:srgbClr val="000000"/>
                  </a:solidFill>
                </a:rPr>
                <a:t>2</a:t>
              </a:r>
              <a:endParaRPr kumimoji="1" lang="en-GB" altLang="zh-CN" sz="1200" dirty="0">
                <a:solidFill>
                  <a:srgbClr val="000000"/>
                </a:solidFill>
              </a:endParaRPr>
            </a:p>
            <a:p>
              <a:pPr algn="ctr"/>
              <a:endParaRPr kumimoji="1" lang="en-GB" altLang="zh-CN" sz="1200" dirty="0">
                <a:solidFill>
                  <a:srgbClr val="000000"/>
                </a:solidFill>
              </a:endParaRP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 smtClean="0">
                  <a:solidFill>
                    <a:srgbClr val="000000"/>
                  </a:solidFill>
                </a:rPr>
                <a:t>XXXXXXXXXX</a:t>
              </a:r>
              <a:endParaRPr kumimoji="1" lang="en-US" altLang="zh-CN" sz="1200" dirty="0">
                <a:solidFill>
                  <a:srgbClr val="000000"/>
                </a:solidFill>
              </a:endParaRPr>
            </a:p>
          </p:txBody>
        </p:sp>
        <p:sp>
          <p:nvSpPr>
            <p:cNvPr id="28" name="折角形 27"/>
            <p:cNvSpPr/>
            <p:nvPr/>
          </p:nvSpPr>
          <p:spPr>
            <a:xfrm>
              <a:off x="755576" y="2062512"/>
              <a:ext cx="1219433" cy="1672571"/>
            </a:xfrm>
            <a:prstGeom prst="foldedCorner">
              <a:avLst/>
            </a:prstGeom>
            <a:solidFill>
              <a:srgbClr val="FFFFFF"/>
            </a:solidFill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 smtClean="0">
                  <a:solidFill>
                    <a:srgbClr val="000000"/>
                  </a:solidFill>
                </a:rPr>
                <a:t>病例 </a:t>
              </a:r>
              <a:r>
                <a:rPr kumimoji="1" lang="en-US" altLang="zh-CN" sz="1200" dirty="0" smtClean="0">
                  <a:solidFill>
                    <a:srgbClr val="000000"/>
                  </a:solidFill>
                </a:rPr>
                <a:t>1</a:t>
              </a:r>
              <a:endParaRPr kumimoji="1" lang="en-GB" altLang="zh-CN" sz="1200" dirty="0" smtClean="0">
                <a:solidFill>
                  <a:srgbClr val="000000"/>
                </a:solidFill>
              </a:endParaRPr>
            </a:p>
            <a:p>
              <a:pPr algn="ctr"/>
              <a:endParaRPr kumimoji="1" lang="en-GB" altLang="zh-CN" sz="1200" dirty="0">
                <a:solidFill>
                  <a:srgbClr val="000000"/>
                </a:solidFill>
              </a:endParaRPr>
            </a:p>
            <a:p>
              <a:pPr algn="ctr"/>
              <a:r>
                <a:rPr kumimoji="1" lang="en-US" altLang="zh-CN" sz="1200" dirty="0" smtClean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 smtClean="0">
                  <a:solidFill>
                    <a:srgbClr val="000000"/>
                  </a:solidFill>
                </a:rPr>
                <a:t>XXXXXXXXXX</a:t>
              </a:r>
              <a:endParaRPr kumimoji="1" lang="en-US" altLang="zh-CN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2" name="组 31"/>
          <p:cNvGrpSpPr/>
          <p:nvPr/>
        </p:nvGrpSpPr>
        <p:grpSpPr>
          <a:xfrm>
            <a:off x="3635896" y="2024816"/>
            <a:ext cx="2269027" cy="2268280"/>
            <a:chOff x="-6733256" y="3284984"/>
            <a:chExt cx="2629027" cy="2520280"/>
          </a:xfrm>
        </p:grpSpPr>
        <p:pic>
          <p:nvPicPr>
            <p:cNvPr id="29" name="图片 28" descr="th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-6733256" y="3284984"/>
              <a:ext cx="1836939" cy="180020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pic>
          <p:nvPicPr>
            <p:cNvPr id="30" name="图片 29" descr="th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-6373216" y="3717032"/>
              <a:ext cx="1836939" cy="180020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pic>
          <p:nvPicPr>
            <p:cNvPr id="31" name="图片 30" descr="th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-5941168" y="4005064"/>
              <a:ext cx="1836939" cy="180020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</p:grpSp>
      <p:grpSp>
        <p:nvGrpSpPr>
          <p:cNvPr id="37" name="组 36"/>
          <p:cNvGrpSpPr/>
          <p:nvPr/>
        </p:nvGrpSpPr>
        <p:grpSpPr>
          <a:xfrm>
            <a:off x="6372200" y="2025000"/>
            <a:ext cx="2268000" cy="2268096"/>
            <a:chOff x="-6373216" y="3068960"/>
            <a:chExt cx="2640905" cy="2664096"/>
          </a:xfrm>
        </p:grpSpPr>
        <p:pic>
          <p:nvPicPr>
            <p:cNvPr id="33" name="Picture 2" descr="http://gcat.davidson.edu/DGPB/clust/microarray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6373216" y="3068960"/>
              <a:ext cx="1776809" cy="180000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</p:pic>
        <p:pic>
          <p:nvPicPr>
            <p:cNvPr id="34" name="Picture 2" descr="http://gcat.davidson.edu/DGPB/clust/microarray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5941168" y="3501008"/>
              <a:ext cx="1776809" cy="180000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</p:pic>
        <p:pic>
          <p:nvPicPr>
            <p:cNvPr id="36" name="Picture 2" descr="http://gcat.davidson.edu/DGPB/clust/microarray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5509120" y="3933056"/>
              <a:ext cx="1776809" cy="180000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</p:pic>
      </p:grpSp>
      <p:sp>
        <p:nvSpPr>
          <p:cNvPr id="40" name="文本框 39"/>
          <p:cNvSpPr txBox="1"/>
          <p:nvPr/>
        </p:nvSpPr>
        <p:spPr>
          <a:xfrm>
            <a:off x="755576" y="159918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/>
              <a:t>病例：文本</a:t>
            </a:r>
            <a:endParaRPr kumimoji="1" lang="zh-CN" altLang="en-US" sz="2400" b="1" dirty="0"/>
          </a:p>
        </p:txBody>
      </p:sp>
      <p:sp>
        <p:nvSpPr>
          <p:cNvPr id="41" name="文本框 40"/>
          <p:cNvSpPr txBox="1"/>
          <p:nvPr/>
        </p:nvSpPr>
        <p:spPr>
          <a:xfrm>
            <a:off x="3635896" y="159918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/>
              <a:t>影像学：图片</a:t>
            </a:r>
            <a:endParaRPr kumimoji="1" lang="zh-CN" altLang="en-US" sz="2400" b="1" dirty="0"/>
          </a:p>
        </p:txBody>
      </p:sp>
      <p:sp>
        <p:nvSpPr>
          <p:cNvPr id="42" name="文本框 41"/>
          <p:cNvSpPr txBox="1"/>
          <p:nvPr/>
        </p:nvSpPr>
        <p:spPr>
          <a:xfrm>
            <a:off x="6372200" y="155679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/>
              <a:t>基因组学</a:t>
            </a:r>
            <a:endParaRPr kumimoji="1"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xmlns="" val="383550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如五：</a:t>
            </a:r>
            <a:r>
              <a:rPr lang="zh-CN" altLang="en-GB" sz="4000" b="1" dirty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医学大</a:t>
            </a:r>
            <a:r>
              <a:rPr lang="zh-CN" altLang="en-GB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数据分析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2411760" y="836712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kern="0" dirty="0">
                <a:solidFill>
                  <a:srgbClr val="000000"/>
                </a:solidFill>
                <a:latin typeface="Arial"/>
                <a:ea typeface="黑体"/>
                <a:cs typeface="Arial"/>
              </a:rPr>
              <a:t>自动化</a:t>
            </a:r>
            <a:r>
              <a:rPr kumimoji="1" lang="zh-CN" altLang="en-US" sz="2400" b="1" kern="0" dirty="0" smtClean="0">
                <a:solidFill>
                  <a:srgbClr val="000000"/>
                </a:solidFill>
                <a:latin typeface="Arial"/>
                <a:ea typeface="黑体"/>
                <a:cs typeface="Arial"/>
              </a:rPr>
              <a:t>的微生物基因组注释</a:t>
            </a:r>
            <a:r>
              <a:rPr kumimoji="1" lang="zh-CN" altLang="en-GB" sz="2400" b="1" kern="0" dirty="0" smtClean="0">
                <a:solidFill>
                  <a:srgbClr val="000000"/>
                </a:solidFill>
                <a:latin typeface="Arial"/>
                <a:ea typeface="黑体"/>
                <a:cs typeface="Arial"/>
              </a:rPr>
              <a:t>工具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74811" y="1412776"/>
            <a:ext cx="2593125" cy="1800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86804" y="3573016"/>
            <a:ext cx="2581132" cy="1800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graphicFrame>
        <p:nvGraphicFramePr>
          <p:cNvPr id="8" name="Group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649077373"/>
              </p:ext>
            </p:extLst>
          </p:nvPr>
        </p:nvGraphicFramePr>
        <p:xfrm>
          <a:off x="395536" y="1412776"/>
          <a:ext cx="4572000" cy="1950720"/>
        </p:xfrm>
        <a:graphic>
          <a:graphicData uri="http://schemas.openxmlformats.org/drawingml/2006/table">
            <a:tbl>
              <a:tblPr/>
              <a:tblGrid>
                <a:gridCol w="1475656"/>
                <a:gridCol w="1584176"/>
                <a:gridCol w="1512168"/>
              </a:tblGrid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Text variant</a:t>
                      </a:r>
                      <a:endParaRPr kumimoji="0" lang="en-US" altLang="zh-CN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cAMP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-binding 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proteins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 - </a:t>
                      </a:r>
                      <a:r>
                        <a:rPr kumimoji="0" lang="en-US" altLang="zh-CN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catabolite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 gene activator and regulatory 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subunit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 of </a:t>
                      </a:r>
                      <a:r>
                        <a:rPr kumimoji="0" lang="en-US" altLang="zh-CN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cAMP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-dependent protein 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kinases</a:t>
                      </a:r>
                      <a:endParaRPr kumimoji="0" lang="en-US" altLang="zh-CN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putative </a:t>
                      </a:r>
                      <a:r>
                        <a:rPr kumimoji="0" lang="en-US" altLang="zh-CN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cAMP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-binding 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protein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 - </a:t>
                      </a:r>
                      <a:r>
                        <a:rPr kumimoji="0" lang="en-US" altLang="zh-CN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catabolite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 protein activator and regulatory subunit of </a:t>
                      </a:r>
                      <a:r>
                        <a:rPr kumimoji="0" lang="en-US" altLang="zh-CN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cAMP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-dependent protein 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kinase</a:t>
                      </a:r>
                      <a:endParaRPr kumimoji="0" lang="en-US" altLang="zh-CN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Synonym and abbreviation</a:t>
                      </a:r>
                      <a:endParaRPr kumimoji="0" lang="en-US" altLang="zh-CN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RIP </a:t>
                      </a:r>
                      <a:r>
                        <a:rPr kumimoji="0" lang="en-US" altLang="zh-CN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metalloprotease</a:t>
                      </a:r>
                      <a:endParaRPr kumimoji="0" lang="en-US" altLang="zh-CN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Membrane-associated zinc </a:t>
                      </a:r>
                      <a:r>
                        <a:rPr kumimoji="0" lang="en-US" altLang="zh-CN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metalloprotease</a:t>
                      </a:r>
                      <a:endParaRPr kumimoji="0" lang="en-US" altLang="zh-CN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Function expression variant</a:t>
                      </a:r>
                      <a:endParaRPr kumimoji="0" lang="en-US" altLang="zh-CN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transformation system protein</a:t>
                      </a:r>
                      <a:endParaRPr kumimoji="0" lang="en-US" altLang="zh-CN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Predicted </a:t>
                      </a:r>
                      <a:r>
                        <a:rPr kumimoji="0" lang="en-US" altLang="zh-CN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amidophosphoribosyltransferases</a:t>
                      </a:r>
                      <a:endParaRPr kumimoji="0" lang="en-US" altLang="zh-CN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</a:tr>
            </a:tbl>
          </a:graphicData>
        </a:graphic>
      </p:graphicFrame>
      <p:pic>
        <p:nvPicPr>
          <p:cNvPr id="9" name="图片 8" descr="无标题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3978000"/>
            <a:ext cx="4876799" cy="2880000"/>
          </a:xfrm>
          <a:prstGeom prst="rect">
            <a:avLst/>
          </a:prstGeom>
          <a:ln>
            <a:noFill/>
          </a:ln>
        </p:spPr>
      </p:pic>
      <p:sp>
        <p:nvSpPr>
          <p:cNvPr id="10" name="矩形 9"/>
          <p:cNvSpPr/>
          <p:nvPr/>
        </p:nvSpPr>
        <p:spPr>
          <a:xfrm>
            <a:off x="5652120" y="6536377"/>
            <a:ext cx="3131840" cy="276999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zh-CN" sz="1200" dirty="0"/>
              <a:t>Liu et al. </a:t>
            </a:r>
            <a:r>
              <a:rPr kumimoji="1" lang="en-US" altLang="zh-CN" sz="1200" dirty="0">
                <a:solidFill>
                  <a:srgbClr val="FF0000"/>
                </a:solidFill>
              </a:rPr>
              <a:t>BMC Bioinformatics </a:t>
            </a:r>
            <a:r>
              <a:rPr kumimoji="1" lang="en-US" altLang="zh-CN" sz="1200" dirty="0"/>
              <a:t>2013, 14:</a:t>
            </a:r>
            <a:r>
              <a:rPr kumimoji="1" lang="en-US" altLang="zh-CN" sz="1200" dirty="0" smtClean="0"/>
              <a:t>172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940152" y="5661248"/>
            <a:ext cx="231345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CN" altLang="en-US" sz="1600" dirty="0" smtClean="0"/>
              <a:t>该方法取得了很好的</a:t>
            </a:r>
            <a:endParaRPr kumimoji="1" lang="en-GB" altLang="zh-CN" sz="1600" dirty="0" smtClean="0"/>
          </a:p>
          <a:p>
            <a:r>
              <a:rPr kumimoji="1" lang="zh-CN" altLang="en-US" sz="1600" dirty="0" smtClean="0"/>
              <a:t>跨物种通用性</a:t>
            </a:r>
            <a:endParaRPr kumimoji="1" lang="zh-CN" altLang="en-US" sz="1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395536" y="6273224"/>
            <a:ext cx="210826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CN" altLang="en-US" sz="1600" dirty="0" smtClean="0"/>
              <a:t>将自动化比较结果</a:t>
            </a:r>
            <a:endParaRPr kumimoji="1" lang="en-GB" altLang="zh-CN" sz="1600" dirty="0" smtClean="0"/>
          </a:p>
          <a:p>
            <a:pPr marL="285750" indent="-285750">
              <a:buFont typeface="Arial"/>
              <a:buChar char="•"/>
            </a:pPr>
            <a:r>
              <a:rPr kumimoji="1" lang="zh-CN" altLang="en-US" sz="1600" dirty="0" smtClean="0"/>
              <a:t>从</a:t>
            </a:r>
            <a:r>
              <a:rPr kumimoji="1" lang="en-US" altLang="zh-CN" sz="1600" dirty="0" smtClean="0"/>
              <a:t>45%</a:t>
            </a:r>
            <a:r>
              <a:rPr kumimoji="1" lang="zh-CN" altLang="en-US" sz="1600" dirty="0" smtClean="0"/>
              <a:t>提高到</a:t>
            </a:r>
            <a:r>
              <a:rPr kumimoji="1" lang="en-US" altLang="zh-CN" sz="1600" dirty="0" smtClean="0"/>
              <a:t>87%</a:t>
            </a:r>
            <a:endParaRPr kumimoji="1" lang="zh-CN" altLang="en-US" sz="1600" dirty="0"/>
          </a:p>
        </p:txBody>
      </p:sp>
      <p:sp>
        <p:nvSpPr>
          <p:cNvPr id="13" name="文本框 12"/>
          <p:cNvSpPr txBox="1"/>
          <p:nvPr/>
        </p:nvSpPr>
        <p:spPr>
          <a:xfrm>
            <a:off x="395536" y="3356992"/>
            <a:ext cx="496855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CN" altLang="en-US" sz="1600" dirty="0" smtClean="0"/>
              <a:t>不同的微生物基因组注释会得</a:t>
            </a:r>
            <a:r>
              <a:rPr kumimoji="1" lang="zh-CN" altLang="en-US" sz="1600" dirty="0"/>
              <a:t>到</a:t>
            </a:r>
            <a:r>
              <a:rPr kumimoji="1" lang="zh-CN" altLang="en-US" sz="1600" dirty="0" smtClean="0"/>
              <a:t>不一致的注释结果</a:t>
            </a:r>
            <a:endParaRPr kumimoji="1" lang="en-GB" altLang="zh-CN" sz="1600" dirty="0" smtClean="0"/>
          </a:p>
          <a:p>
            <a:pPr marL="285750" indent="-285750">
              <a:buFont typeface="Arial"/>
              <a:buChar char="•"/>
            </a:pPr>
            <a:r>
              <a:rPr kumimoji="1" lang="zh-CN" altLang="en-US" sz="1600" dirty="0" smtClean="0"/>
              <a:t>人工比较这些注释结果很费时费力</a:t>
            </a:r>
            <a:endParaRPr kumimoji="1"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homepage\talks\973年终会-2014\IBM-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20272" y="4077072"/>
            <a:ext cx="1885280" cy="94264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600" b="1" dirty="0" smtClean="0">
                <a:solidFill>
                  <a:srgbClr val="C00000"/>
                </a:solidFill>
              </a:rPr>
              <a:t>Acknowledgements</a:t>
            </a:r>
            <a:endParaRPr kumimoji="1" lang="en-US" altLang="zh-CN" sz="3600" dirty="0" smtClean="0">
              <a:solidFill>
                <a:srgbClr val="C00000"/>
              </a:solidFill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179512" y="908720"/>
            <a:ext cx="8964488" cy="5877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/>
            <a:r>
              <a:rPr kumimoji="1" lang="en-US" altLang="zh-CN" sz="2400" b="1" dirty="0" smtClean="0">
                <a:solidFill>
                  <a:srgbClr val="C00000"/>
                </a:solidFill>
              </a:rPr>
              <a:t>Collaborators: </a:t>
            </a:r>
          </a:p>
          <a:p>
            <a:pPr algn="just">
              <a:spcBef>
                <a:spcPts val="600"/>
              </a:spcBef>
            </a:pPr>
            <a:r>
              <a:rPr kumimoji="1" lang="en-US" altLang="zh-CN" dirty="0" err="1" smtClean="0"/>
              <a:t>Charu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Aggarwal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Sourav</a:t>
            </a:r>
            <a:r>
              <a:rPr kumimoji="1" lang="en-US" altLang="zh-CN" dirty="0" smtClean="0"/>
              <a:t> S </a:t>
            </a:r>
            <a:r>
              <a:rPr kumimoji="1" lang="en-US" altLang="zh-CN" dirty="0" err="1" smtClean="0"/>
              <a:t>Bhowmick</a:t>
            </a:r>
            <a:r>
              <a:rPr kumimoji="1" lang="en-US" altLang="zh-CN" dirty="0" smtClean="0"/>
              <a:t>, Yang Cao, </a:t>
            </a:r>
            <a:r>
              <a:rPr kumimoji="1" lang="en-US" altLang="zh-CN" dirty="0" err="1" smtClean="0"/>
              <a:t>Gao</a:t>
            </a:r>
            <a:r>
              <a:rPr kumimoji="1" lang="en-US" altLang="zh-CN" dirty="0" smtClean="0"/>
              <a:t> Cong, Liang </a:t>
            </a:r>
            <a:r>
              <a:rPr kumimoji="1" lang="en-US" altLang="zh-CN" dirty="0" err="1" smtClean="0"/>
              <a:t>Duan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Wenfei</a:t>
            </a:r>
            <a:r>
              <a:rPr kumimoji="1" lang="en-US" altLang="zh-CN" dirty="0" smtClean="0"/>
              <a:t> Fan, </a:t>
            </a:r>
            <a:r>
              <a:rPr kumimoji="1" lang="en-US" altLang="zh-CN" dirty="0" err="1" smtClean="0"/>
              <a:t>Kaiyu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Feng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Haixing</a:t>
            </a:r>
            <a:r>
              <a:rPr kumimoji="1" lang="en-US" altLang="zh-CN" dirty="0" smtClean="0"/>
              <a:t> Huang, </a:t>
            </a:r>
            <a:r>
              <a:rPr kumimoji="1" lang="en-US" altLang="zh-CN" dirty="0" err="1" smtClean="0"/>
              <a:t>Renjun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Hu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Jinpeng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Huai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Jia</a:t>
            </a:r>
            <a:r>
              <a:rPr lang="en-US" altLang="zh-CN" dirty="0" smtClean="0"/>
              <a:t> Li,  </a:t>
            </a:r>
            <a:r>
              <a:rPr lang="en-US" altLang="zh-CN" dirty="0" err="1" smtClean="0"/>
              <a:t>Jianxin</a:t>
            </a:r>
            <a:r>
              <a:rPr lang="en-US" altLang="zh-CN" dirty="0" smtClean="0"/>
              <a:t> Li, </a:t>
            </a:r>
            <a:r>
              <a:rPr lang="en-US" altLang="zh-CN" dirty="0" err="1" smtClean="0"/>
              <a:t>Xuelian</a:t>
            </a:r>
            <a:r>
              <a:rPr lang="en-US" altLang="zh-CN" dirty="0" smtClean="0"/>
              <a:t> Lin, </a:t>
            </a:r>
            <a:r>
              <a:rPr lang="en-US" altLang="zh-CN" dirty="0" err="1" smtClean="0"/>
              <a:t>Xudong</a:t>
            </a:r>
            <a:r>
              <a:rPr lang="en-US" altLang="zh-CN" dirty="0" smtClean="0"/>
              <a:t> Liu, </a:t>
            </a:r>
            <a:r>
              <a:rPr lang="en-US" altLang="zh-CN" dirty="0" err="1" smtClean="0"/>
              <a:t>Zhe</a:t>
            </a:r>
            <a:r>
              <a:rPr lang="en-US" altLang="zh-CN" dirty="0" smtClean="0"/>
              <a:t> Liu, </a:t>
            </a:r>
            <a:r>
              <a:rPr lang="en-US" altLang="zh-CN" dirty="0" err="1" smtClean="0"/>
              <a:t>Jinghe</a:t>
            </a:r>
            <a:r>
              <a:rPr lang="en-US" altLang="zh-CN" dirty="0" smtClean="0"/>
              <a:t> Song, </a:t>
            </a:r>
            <a:r>
              <a:rPr kumimoji="1" lang="en-US" altLang="zh-CN" dirty="0" err="1" smtClean="0"/>
              <a:t>Haixun</a:t>
            </a:r>
            <a:r>
              <a:rPr kumimoji="1" lang="en-US" altLang="zh-CN" dirty="0" smtClean="0"/>
              <a:t> Wang, </a:t>
            </a:r>
            <a:r>
              <a:rPr kumimoji="1" lang="en-US" altLang="zh-CN" dirty="0" err="1" smtClean="0"/>
              <a:t>Luoshu</a:t>
            </a:r>
            <a:r>
              <a:rPr kumimoji="1" lang="en-US" altLang="zh-CN" dirty="0" smtClean="0"/>
              <a:t> Wang, </a:t>
            </a:r>
            <a:r>
              <a:rPr kumimoji="1" lang="en-US" altLang="zh-CN" dirty="0" err="1" smtClean="0"/>
              <a:t>Tianyu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Wo</a:t>
            </a:r>
            <a:r>
              <a:rPr kumimoji="1" lang="en-US" altLang="zh-CN" dirty="0" smtClean="0"/>
              <a:t>…</a:t>
            </a:r>
          </a:p>
          <a:p>
            <a:pPr algn="just">
              <a:spcBef>
                <a:spcPts val="1200"/>
              </a:spcBef>
            </a:pPr>
            <a:r>
              <a:rPr kumimoji="1" lang="en-US" altLang="zh-CN" sz="2400" b="1" dirty="0" smtClean="0">
                <a:solidFill>
                  <a:srgbClr val="C00000"/>
                </a:solidFill>
              </a:rPr>
              <a:t>They are from:  </a:t>
            </a:r>
          </a:p>
          <a:p>
            <a:pPr algn="just">
              <a:spcBef>
                <a:spcPts val="600"/>
              </a:spcBef>
            </a:pPr>
            <a:endParaRPr kumimoji="1" lang="en-US" altLang="zh-CN" dirty="0" smtClean="0"/>
          </a:p>
          <a:p>
            <a:pPr algn="just">
              <a:spcBef>
                <a:spcPts val="600"/>
              </a:spcBef>
            </a:pPr>
            <a:endParaRPr lang="en-US" altLang="zh-CN" sz="2000" dirty="0" smtClean="0"/>
          </a:p>
          <a:p>
            <a:pPr algn="just">
              <a:spcBef>
                <a:spcPts val="600"/>
              </a:spcBef>
            </a:pPr>
            <a:endParaRPr kumimoji="1" lang="en-US" altLang="zh-CN" sz="2000" dirty="0" smtClean="0"/>
          </a:p>
          <a:p>
            <a:pPr algn="just">
              <a:spcBef>
                <a:spcPts val="600"/>
              </a:spcBef>
            </a:pPr>
            <a:endParaRPr kumimoji="1" lang="en-US" altLang="zh-CN" sz="2000" dirty="0" smtClean="0"/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  <p:pic>
        <p:nvPicPr>
          <p:cNvPr id="7" name="图片 6" descr="beihang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2" y="3030701"/>
            <a:ext cx="3359376" cy="693866"/>
          </a:xfrm>
          <a:prstGeom prst="rect">
            <a:avLst/>
          </a:prstGeom>
        </p:spPr>
      </p:pic>
      <p:pic>
        <p:nvPicPr>
          <p:cNvPr id="8" name="图片 7" descr="googl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5856" y="5821635"/>
            <a:ext cx="1876425" cy="703709"/>
          </a:xfrm>
          <a:prstGeom prst="rect">
            <a:avLst/>
          </a:prstGeom>
        </p:spPr>
      </p:pic>
      <p:pic>
        <p:nvPicPr>
          <p:cNvPr id="1027" name="Picture 3" descr="D:\homepage\talks\973年终会-2014\msra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5496644"/>
            <a:ext cx="2219325" cy="1028700"/>
          </a:xfrm>
          <a:prstGeom prst="rect">
            <a:avLst/>
          </a:prstGeom>
          <a:noFill/>
        </p:spPr>
      </p:pic>
      <p:pic>
        <p:nvPicPr>
          <p:cNvPr id="1028" name="Picture 4" descr="D:\homepage\talks\973年终会-2014\th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7544" y="4077072"/>
            <a:ext cx="2736304" cy="966827"/>
          </a:xfrm>
          <a:prstGeom prst="rect">
            <a:avLst/>
          </a:prstGeom>
          <a:noFill/>
        </p:spPr>
      </p:pic>
      <p:pic>
        <p:nvPicPr>
          <p:cNvPr id="11" name="Picture 12" descr="http://cdn3.sbnation.com/imported_assets/1427057/12207655-large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005064"/>
            <a:ext cx="2928152" cy="110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homepage\talks\973年终会-2014\th (3)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99992" y="2996952"/>
            <a:ext cx="4392488" cy="761364"/>
          </a:xfrm>
          <a:prstGeom prst="rect">
            <a:avLst/>
          </a:prstGeom>
          <a:noFill/>
        </p:spPr>
      </p:pic>
      <p:pic>
        <p:nvPicPr>
          <p:cNvPr id="14" name="图片 13" descr="th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12160" y="5393010"/>
            <a:ext cx="2857500" cy="1276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>
            <a:spLocks/>
          </p:cNvSpPr>
          <p:nvPr/>
        </p:nvSpPr>
        <p:spPr>
          <a:xfrm>
            <a:off x="251520" y="3933056"/>
            <a:ext cx="8501122" cy="2068852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Thanks!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1331640" y="1837414"/>
            <a:ext cx="5078938" cy="252028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主页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http://mashuai.buaa.edu.cn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邮件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mashuai@buaa.edu.cn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地址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latin typeface="+mn-lt"/>
                <a:ea typeface="+mn-ea"/>
              </a:rPr>
              <a:t>	    </a:t>
            </a:r>
            <a:r>
              <a:rPr lang="zh-CN" altLang="en-US" sz="2000" kern="0" dirty="0" smtClean="0">
                <a:latin typeface="+mn-lt"/>
                <a:ea typeface="+mn-ea"/>
              </a:rPr>
              <a:t>新主楼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G1122,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    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北京航空航天大学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2" descr="http://www.ccf.org.cn/resources/1190201776262/adl/12012-10-22-11_00_3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1700808"/>
            <a:ext cx="1584176" cy="20693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241300" y="142852"/>
            <a:ext cx="8626475" cy="642937"/>
          </a:xfrm>
        </p:spPr>
        <p:txBody>
          <a:bodyPr/>
          <a:lstStyle/>
          <a:p>
            <a:pPr algn="l"/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北京市大数据科学与脑机智能创新中心</a:t>
            </a: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395288" y="4572008"/>
            <a:ext cx="8394700" cy="2234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Blip>
                <a:blip r:embed="rId3"/>
              </a:buBlip>
            </a:pPr>
            <a:r>
              <a:rPr lang="en-US" altLang="zh-CN" sz="2400" dirty="0" smtClean="0">
                <a:latin typeface="黑体" pitchFamily="49" charset="-122"/>
                <a:ea typeface="黑体" pitchFamily="49" charset="-122"/>
              </a:rPr>
              <a:t>2015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年，北京市首批北京高校高精尖创新中心</a:t>
            </a:r>
            <a:endParaRPr lang="en-US" altLang="zh-CN" sz="2400" dirty="0" smtClean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引领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未来数据科学与计算智能的研究与应用方向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加速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计算科学、数据科学与脑科学的交叉研究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促进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高效智能的下一代计算与数据分析技术创新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通过以数据为中心的智能机器、系统及应用</a:t>
            </a: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改变未来</a:t>
            </a:r>
            <a:endParaRPr lang="zh-CN" altLang="en-US" sz="240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" name="图片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5638" y="928670"/>
            <a:ext cx="787400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2571744"/>
            <a:ext cx="1857388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标题 1"/>
          <p:cNvSpPr>
            <a:spLocks noGrp="1"/>
          </p:cNvSpPr>
          <p:nvPr>
            <p:ph type="title" idx="4294967295"/>
          </p:nvPr>
        </p:nvSpPr>
        <p:spPr>
          <a:xfrm>
            <a:off x="241300" y="214295"/>
            <a:ext cx="8626475" cy="642937"/>
          </a:xfrm>
        </p:spPr>
        <p:txBody>
          <a:bodyPr/>
          <a:lstStyle/>
          <a:p>
            <a:pPr algn="l"/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研究方向与机构设置</a:t>
            </a: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1142976" y="979511"/>
            <a:ext cx="3571900" cy="4918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Ins="0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瓶颈</a:t>
            </a: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：计算的有效性遇到障碍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计算的有效性：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认识数据的内在特征，复杂网络、数学（统计）方法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endParaRPr lang="en-US" altLang="zh-CN" sz="16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瓶颈</a:t>
            </a: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：能耗成为突出问题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随着规模增大，调度复杂，计算系统功耗问题日益突出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传统存算分离的结构，产生大量的数据搬移开销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传统的计算和存储器件“功耗”不友好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endParaRPr lang="en-US" altLang="zh-CN" sz="16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瓶颈</a:t>
            </a: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：学习效率和灵活性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学习效率：需要大量的输入数据及标定数据，学习效率低</a:t>
            </a: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灵活性：普遍缺乏“类比、联想”等学习功能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endParaRPr lang="zh-CN" altLang="en-US" sz="16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右箭头 7"/>
          <p:cNvSpPr/>
          <p:nvPr/>
        </p:nvSpPr>
        <p:spPr bwMode="auto">
          <a:xfrm>
            <a:off x="4721225" y="1268436"/>
            <a:ext cx="396875" cy="501650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右箭头 8"/>
          <p:cNvSpPr/>
          <p:nvPr/>
        </p:nvSpPr>
        <p:spPr bwMode="auto">
          <a:xfrm>
            <a:off x="4721225" y="3211536"/>
            <a:ext cx="396875" cy="504825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右箭头 9"/>
          <p:cNvSpPr/>
          <p:nvPr/>
        </p:nvSpPr>
        <p:spPr bwMode="auto">
          <a:xfrm>
            <a:off x="4751388" y="5011761"/>
            <a:ext cx="396875" cy="504825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5189586" y="1122956"/>
            <a:ext cx="2550766" cy="1080120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数据科学与计算智能</a:t>
            </a:r>
          </a:p>
        </p:txBody>
      </p:sp>
      <p:sp>
        <p:nvSpPr>
          <p:cNvPr id="12" name="圆角矩形 11"/>
          <p:cNvSpPr/>
          <p:nvPr/>
        </p:nvSpPr>
        <p:spPr bwMode="auto">
          <a:xfrm>
            <a:off x="5189586" y="2995164"/>
            <a:ext cx="2550766" cy="1080120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新型计算技术与系统</a:t>
            </a:r>
          </a:p>
        </p:txBody>
      </p:sp>
      <p:sp>
        <p:nvSpPr>
          <p:cNvPr id="13" name="圆角矩形 12"/>
          <p:cNvSpPr/>
          <p:nvPr/>
        </p:nvSpPr>
        <p:spPr bwMode="auto">
          <a:xfrm>
            <a:off x="5189586" y="4795364"/>
            <a:ext cx="2550766" cy="1080120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认知机理与仿真</a:t>
            </a:r>
          </a:p>
        </p:txBody>
      </p:sp>
      <p:sp>
        <p:nvSpPr>
          <p:cNvPr id="14" name="下箭头 13"/>
          <p:cNvSpPr/>
          <p:nvPr/>
        </p:nvSpPr>
        <p:spPr bwMode="auto">
          <a:xfrm>
            <a:off x="6018213" y="2347936"/>
            <a:ext cx="569912" cy="574675"/>
          </a:xfrm>
          <a:prstGeom prst="down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下箭头 14"/>
          <p:cNvSpPr>
            <a:spLocks noChangeArrowheads="1"/>
          </p:cNvSpPr>
          <p:nvPr/>
        </p:nvSpPr>
        <p:spPr bwMode="auto">
          <a:xfrm rot="10800000">
            <a:off x="6084888" y="4087836"/>
            <a:ext cx="574675" cy="577850"/>
          </a:xfrm>
          <a:prstGeom prst="downArrow">
            <a:avLst>
              <a:gd name="adj1" fmla="val 50000"/>
              <a:gd name="adj2" fmla="val 50138"/>
            </a:avLst>
          </a:prstGeom>
          <a:solidFill>
            <a:srgbClr val="FF0000"/>
          </a:solidFill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10800000"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右箭头 15"/>
          <p:cNvSpPr/>
          <p:nvPr/>
        </p:nvSpPr>
        <p:spPr bwMode="auto">
          <a:xfrm>
            <a:off x="7740650" y="3246461"/>
            <a:ext cx="503238" cy="504825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8172400" y="1122956"/>
            <a:ext cx="792088" cy="4752528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endParaRPr lang="en-US" altLang="zh-CN" sz="20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数据工程与</a:t>
            </a:r>
            <a:endParaRPr lang="en-US" altLang="zh-CN" sz="20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脑机系统</a:t>
            </a:r>
          </a:p>
        </p:txBody>
      </p:sp>
      <p:sp>
        <p:nvSpPr>
          <p:cNvPr id="18" name="矩形 1"/>
          <p:cNvSpPr>
            <a:spLocks noChangeArrowheads="1"/>
          </p:cNvSpPr>
          <p:nvPr/>
        </p:nvSpPr>
        <p:spPr bwMode="auto">
          <a:xfrm>
            <a:off x="-15875" y="6162698"/>
            <a:ext cx="5970588" cy="523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http://www.bdbc.org.cn/</a:t>
            </a:r>
          </a:p>
        </p:txBody>
      </p:sp>
      <p:pic>
        <p:nvPicPr>
          <p:cNvPr id="19" name="图片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29190" y="0"/>
            <a:ext cx="3151188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3357256" y="885350"/>
            <a:ext cx="5103176" cy="4001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342900" lvl="1" indent="-342900">
              <a:buBlip>
                <a:blip r:embed="rId2"/>
              </a:buBlip>
              <a:defRPr/>
            </a:pPr>
            <a:r>
              <a:rPr lang="zh-CN" altLang="en-US" sz="2000" b="1" dirty="0">
                <a:solidFill>
                  <a:schemeClr val="tx1"/>
                </a:solidFill>
                <a:ea typeface="黑体" pitchFamily="49" charset="-122"/>
              </a:rPr>
              <a:t>大</a:t>
            </a: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数据计算的理论与算法</a:t>
            </a:r>
            <a:endParaRPr lang="en-US" altLang="zh-CN" sz="2000" b="1" dirty="0">
              <a:solidFill>
                <a:schemeClr val="tx1"/>
              </a:solidFill>
              <a:ea typeface="黑体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 smtClean="0">
                <a:solidFill>
                  <a:srgbClr val="C00000"/>
                </a:solidFill>
              </a:rPr>
              <a:t>方向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1</a:t>
            </a:r>
            <a:r>
              <a:rPr lang="zh-CN" altLang="en-US" sz="3600" b="1" dirty="0" smtClean="0">
                <a:solidFill>
                  <a:srgbClr val="C00000"/>
                </a:solidFill>
              </a:rPr>
              <a:t>：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 </a:t>
            </a:r>
            <a:r>
              <a:rPr lang="zh-CN" altLang="en-US" sz="3600" b="1" dirty="0" smtClean="0">
                <a:solidFill>
                  <a:srgbClr val="C00000"/>
                </a:solidFill>
              </a:rPr>
              <a:t>数据科学与计算智能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91067" y="4733124"/>
            <a:ext cx="4293029" cy="141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900878" y="1334449"/>
            <a:ext cx="4821324" cy="2688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428596" y="4243336"/>
            <a:ext cx="8136904" cy="4001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342900" lvl="1" indent="-342900">
              <a:buBlip>
                <a:blip r:embed="rId2"/>
              </a:buBlip>
              <a:defRPr/>
            </a:pP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复杂系统</a:t>
            </a:r>
            <a:r>
              <a:rPr lang="zh-CN" altLang="en-US" sz="2000" b="1" dirty="0">
                <a:solidFill>
                  <a:schemeClr val="tx1"/>
                </a:solidFill>
                <a:ea typeface="黑体" pitchFamily="49" charset="-122"/>
              </a:rPr>
              <a:t>规律与</a:t>
            </a: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机理；定性</a:t>
            </a:r>
            <a:r>
              <a:rPr lang="zh-CN" altLang="en-US" sz="2000" b="1" dirty="0">
                <a:solidFill>
                  <a:schemeClr val="tx1"/>
                </a:solidFill>
                <a:ea typeface="黑体" pitchFamily="49" charset="-122"/>
              </a:rPr>
              <a:t>与定量结合的数据分析科学</a:t>
            </a:r>
            <a:endParaRPr lang="en-US" altLang="zh-CN" sz="2000" b="1" dirty="0">
              <a:solidFill>
                <a:schemeClr val="tx1"/>
              </a:solidFill>
              <a:ea typeface="黑体" pitchFamily="49" charset="-122"/>
            </a:endParaRP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282547" y="6237160"/>
            <a:ext cx="4384686" cy="4001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0" lvl="1" indent="0">
              <a:buNone/>
              <a:defRPr/>
            </a:pP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数据在发现规律，形成知识中的作用</a:t>
            </a:r>
            <a:endParaRPr lang="en-US" altLang="zh-CN" sz="2000" b="1" dirty="0">
              <a:solidFill>
                <a:schemeClr val="tx1"/>
              </a:solidFill>
              <a:ea typeface="黑体" pitchFamily="49" charset="-122"/>
            </a:endParaRPr>
          </a:p>
        </p:txBody>
      </p:sp>
      <p:grpSp>
        <p:nvGrpSpPr>
          <p:cNvPr id="4" name="组合 10"/>
          <p:cNvGrpSpPr/>
          <p:nvPr/>
        </p:nvGrpSpPr>
        <p:grpSpPr>
          <a:xfrm>
            <a:off x="241300" y="941794"/>
            <a:ext cx="2962548" cy="3096344"/>
            <a:chOff x="5189586" y="1196752"/>
            <a:chExt cx="4134314" cy="4752528"/>
          </a:xfrm>
        </p:grpSpPr>
        <p:sp>
          <p:nvSpPr>
            <p:cNvPr id="17" name="圆角矩形 16"/>
            <p:cNvSpPr/>
            <p:nvPr/>
          </p:nvSpPr>
          <p:spPr bwMode="auto">
            <a:xfrm>
              <a:off x="5189586" y="1196752"/>
              <a:ext cx="2550766" cy="1080120"/>
            </a:xfrm>
            <a:prstGeom prst="roundRect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1</a:t>
              </a:r>
            </a:p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数据科学与计算智能</a:t>
              </a:r>
            </a:p>
          </p:txBody>
        </p:sp>
        <p:sp>
          <p:nvSpPr>
            <p:cNvPr id="18" name="圆角矩形 17"/>
            <p:cNvSpPr/>
            <p:nvPr/>
          </p:nvSpPr>
          <p:spPr bwMode="auto">
            <a:xfrm>
              <a:off x="5189586" y="3068960"/>
              <a:ext cx="2550766" cy="10801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2</a:t>
              </a:r>
            </a:p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新型计算技术与系统</a:t>
              </a:r>
            </a:p>
          </p:txBody>
        </p:sp>
        <p:sp>
          <p:nvSpPr>
            <p:cNvPr id="19" name="圆角矩形 18"/>
            <p:cNvSpPr/>
            <p:nvPr/>
          </p:nvSpPr>
          <p:spPr bwMode="auto">
            <a:xfrm>
              <a:off x="5189586" y="4869160"/>
              <a:ext cx="2550766" cy="10801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3</a:t>
              </a:r>
            </a:p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脑认知机理与仿真</a:t>
              </a:r>
            </a:p>
          </p:txBody>
        </p:sp>
        <p:sp>
          <p:nvSpPr>
            <p:cNvPr id="20" name="下箭头 19"/>
            <p:cNvSpPr/>
            <p:nvPr/>
          </p:nvSpPr>
          <p:spPr bwMode="auto">
            <a:xfrm>
              <a:off x="6017678" y="2420888"/>
              <a:ext cx="570546" cy="576064"/>
            </a:xfrm>
            <a:prstGeom prst="down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1" name="下箭头 20"/>
            <p:cNvSpPr/>
            <p:nvPr/>
          </p:nvSpPr>
          <p:spPr bwMode="auto">
            <a:xfrm rot="10800000">
              <a:off x="6084168" y="4161957"/>
              <a:ext cx="576064" cy="576064"/>
            </a:xfrm>
            <a:prstGeom prst="down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2" name="右箭头 21"/>
            <p:cNvSpPr/>
            <p:nvPr/>
          </p:nvSpPr>
          <p:spPr bwMode="auto">
            <a:xfrm>
              <a:off x="7857498" y="3320988"/>
              <a:ext cx="662490" cy="662751"/>
            </a:xfrm>
            <a:prstGeom prst="right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3" name="圆角矩形 22"/>
            <p:cNvSpPr/>
            <p:nvPr/>
          </p:nvSpPr>
          <p:spPr bwMode="auto">
            <a:xfrm>
              <a:off x="8531812" y="1196752"/>
              <a:ext cx="792088" cy="4752528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endParaRPr lang="en-US" altLang="zh-CN" sz="1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en-US" altLang="zh-CN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4</a:t>
              </a:r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数据工程与</a:t>
              </a:r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脑机系统</a:t>
              </a:r>
            </a:p>
          </p:txBody>
        </p:sp>
      </p:grpSp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827542" y="4643446"/>
            <a:ext cx="3715149" cy="218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33143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930584" y="4714965"/>
            <a:ext cx="1265658" cy="1426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696103" y="4714965"/>
            <a:ext cx="1876425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677343" y="4935152"/>
            <a:ext cx="520661" cy="402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 smtClean="0">
                <a:solidFill>
                  <a:srgbClr val="C00000"/>
                </a:solidFill>
              </a:rPr>
              <a:t>方向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2</a:t>
            </a:r>
            <a:r>
              <a:rPr lang="zh-CN" altLang="en-US" sz="3600" b="1" dirty="0" smtClean="0">
                <a:solidFill>
                  <a:srgbClr val="C00000"/>
                </a:solidFill>
              </a:rPr>
              <a:t>：新型计算技术与系统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3563888" y="3505060"/>
            <a:ext cx="5400600" cy="128650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342900" lvl="1" indent="-342900">
              <a:buBlip>
                <a:blip r:embed="rId5"/>
              </a:buBlip>
              <a:defRPr/>
            </a:pP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低功耗自旋类脑计算器件及系统</a:t>
            </a:r>
            <a:endParaRPr lang="en-US" altLang="zh-CN" sz="20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5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基于自旋电子的新型存储方法与类脑芯片</a:t>
            </a:r>
            <a:endParaRPr lang="en-US" altLang="zh-CN" sz="16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5"/>
              </a:buBlip>
              <a:defRPr/>
            </a:pPr>
            <a:r>
              <a:rPr lang="zh-CN" altLang="en-US" sz="1600" b="1" dirty="0">
                <a:solidFill>
                  <a:schemeClr val="tx1"/>
                </a:solidFill>
                <a:ea typeface="黑体" pitchFamily="49" charset="-122"/>
              </a:rPr>
              <a:t>类</a:t>
            </a: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脑计算机的系统软件与编程方法</a:t>
            </a:r>
            <a:endParaRPr lang="en-US" altLang="zh-CN" sz="16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5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类脑与传统</a:t>
            </a:r>
            <a:r>
              <a:rPr lang="en-US" altLang="zh-CN" sz="1600" b="1" dirty="0" smtClean="0">
                <a:solidFill>
                  <a:schemeClr val="tx1"/>
                </a:solidFill>
                <a:ea typeface="黑体" pitchFamily="49" charset="-122"/>
              </a:rPr>
              <a:t>IT</a:t>
            </a: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混合结构的计算体系结构</a:t>
            </a:r>
            <a:endParaRPr lang="en-US" altLang="zh-CN" sz="1600" b="1" dirty="0">
              <a:solidFill>
                <a:schemeClr val="tx1"/>
              </a:solidFill>
              <a:ea typeface="黑体" pitchFamily="49" charset="-122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3563888" y="908720"/>
            <a:ext cx="3600400" cy="99104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342900" lvl="1" indent="-342900">
              <a:buBlip>
                <a:blip r:embed="rId5"/>
              </a:buBlip>
              <a:defRPr/>
            </a:pP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人机协作的新型计算模式</a:t>
            </a:r>
            <a:endParaRPr lang="en-US" altLang="zh-CN" sz="20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5"/>
              </a:buBlip>
              <a:defRPr/>
            </a:pPr>
            <a:r>
              <a:rPr lang="zh-CN" altLang="en-US" sz="1600" b="1" dirty="0">
                <a:solidFill>
                  <a:schemeClr val="tx1"/>
                </a:solidFill>
                <a:ea typeface="黑体" pitchFamily="49" charset="-122"/>
              </a:rPr>
              <a:t>众</a:t>
            </a: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包、群体智慧、人机协作</a:t>
            </a:r>
            <a:endParaRPr lang="en-US" altLang="zh-CN" sz="16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5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高效的人机系统及算法</a:t>
            </a:r>
            <a:endParaRPr lang="en-US" altLang="zh-CN" sz="1600" b="1" dirty="0">
              <a:solidFill>
                <a:schemeClr val="tx1"/>
              </a:solidFill>
              <a:ea typeface="黑体" pitchFamily="49" charset="-122"/>
            </a:endParaRPr>
          </a:p>
        </p:txBody>
      </p:sp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53377" y="4974652"/>
            <a:ext cx="2065145" cy="1084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7"/>
          <p:cNvSpPr txBox="1">
            <a:spLocks noChangeArrowheads="1"/>
          </p:cNvSpPr>
          <p:nvPr/>
        </p:nvSpPr>
        <p:spPr bwMode="auto">
          <a:xfrm>
            <a:off x="351467" y="6058935"/>
            <a:ext cx="215402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/>
            <a:r>
              <a:rPr kumimoji="0" lang="zh-CN" altLang="en-US" sz="1600" b="1" dirty="0"/>
              <a:t>自旋</a:t>
            </a:r>
            <a:r>
              <a:rPr kumimoji="0" lang="zh-CN" altLang="en-US" sz="1600" b="1" dirty="0" smtClean="0"/>
              <a:t>非易失存储器</a:t>
            </a:r>
            <a:endParaRPr kumimoji="0" lang="en-US" altLang="zh-CN" sz="1600" b="1" dirty="0" smtClean="0"/>
          </a:p>
          <a:p>
            <a:pPr algn="ctr"/>
            <a:r>
              <a:rPr kumimoji="0" lang="zh-CN" altLang="en-US" sz="1600" b="1" dirty="0" smtClean="0"/>
              <a:t>与神经网络</a:t>
            </a:r>
            <a:r>
              <a:rPr kumimoji="0" lang="zh-CN" altLang="en-US" sz="1600" b="1" dirty="0"/>
              <a:t>电路</a:t>
            </a:r>
          </a:p>
        </p:txBody>
      </p:sp>
      <p:sp>
        <p:nvSpPr>
          <p:cNvPr id="16" name="TextBox 17"/>
          <p:cNvSpPr txBox="1">
            <a:spLocks noChangeArrowheads="1"/>
          </p:cNvSpPr>
          <p:nvPr/>
        </p:nvSpPr>
        <p:spPr bwMode="auto">
          <a:xfrm>
            <a:off x="2849546" y="6051144"/>
            <a:ext cx="15779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/>
            <a:r>
              <a:rPr kumimoji="0" lang="zh-CN" altLang="en-US" sz="1600" b="1" dirty="0" smtClean="0"/>
              <a:t>存算联动的</a:t>
            </a:r>
            <a:endParaRPr kumimoji="0" lang="en-US" altLang="zh-CN" sz="1600" b="1" dirty="0" smtClean="0"/>
          </a:p>
          <a:p>
            <a:pPr algn="ctr"/>
            <a:r>
              <a:rPr kumimoji="0" lang="zh-CN" altLang="en-US" sz="1600" b="1" dirty="0" smtClean="0"/>
              <a:t>自旋逻辑器件</a:t>
            </a:r>
            <a:endParaRPr kumimoji="0" lang="zh-CN" altLang="en-US" sz="1600" b="1" dirty="0"/>
          </a:p>
        </p:txBody>
      </p:sp>
      <p:sp>
        <p:nvSpPr>
          <p:cNvPr id="17" name="右箭头 16"/>
          <p:cNvSpPr/>
          <p:nvPr/>
        </p:nvSpPr>
        <p:spPr bwMode="auto">
          <a:xfrm>
            <a:off x="2505494" y="5392166"/>
            <a:ext cx="344052" cy="298938"/>
          </a:xfrm>
          <a:prstGeom prst="rightArrow">
            <a:avLst/>
          </a:prstGeom>
          <a:gradFill>
            <a:gsLst>
              <a:gs pos="0">
                <a:srgbClr val="E6DCAC"/>
              </a:gs>
              <a:gs pos="12000">
                <a:srgbClr val="E6D78A"/>
              </a:gs>
              <a:gs pos="30000">
                <a:srgbClr val="C7AC4C"/>
              </a:gs>
              <a:gs pos="45000">
                <a:srgbClr val="E6D78A"/>
              </a:gs>
              <a:gs pos="77000">
                <a:srgbClr val="C7AC4C"/>
              </a:gs>
              <a:gs pos="100000">
                <a:srgbClr val="E6DCAC"/>
              </a:gs>
            </a:gsLst>
            <a:lin ang="5400000" scaled="0"/>
          </a:gradFill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zh-CN" altLang="en-US" sz="22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右箭头 17"/>
          <p:cNvSpPr/>
          <p:nvPr/>
        </p:nvSpPr>
        <p:spPr bwMode="auto">
          <a:xfrm>
            <a:off x="4255483" y="5414881"/>
            <a:ext cx="344052" cy="298938"/>
          </a:xfrm>
          <a:prstGeom prst="rightArrow">
            <a:avLst/>
          </a:prstGeom>
          <a:gradFill>
            <a:gsLst>
              <a:gs pos="0">
                <a:srgbClr val="E6DCAC"/>
              </a:gs>
              <a:gs pos="12000">
                <a:srgbClr val="E6D78A"/>
              </a:gs>
              <a:gs pos="30000">
                <a:srgbClr val="C7AC4C"/>
              </a:gs>
              <a:gs pos="45000">
                <a:srgbClr val="E6D78A"/>
              </a:gs>
              <a:gs pos="77000">
                <a:srgbClr val="C7AC4C"/>
              </a:gs>
              <a:gs pos="100000">
                <a:srgbClr val="E6DCAC"/>
              </a:gs>
            </a:gsLst>
            <a:lin ang="5400000" scaled="0"/>
          </a:gradFill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zh-CN" altLang="en-US" sz="22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TextBox 17"/>
          <p:cNvSpPr txBox="1">
            <a:spLocks noChangeArrowheads="1"/>
          </p:cNvSpPr>
          <p:nvPr/>
        </p:nvSpPr>
        <p:spPr bwMode="auto">
          <a:xfrm>
            <a:off x="4589112" y="6051144"/>
            <a:ext cx="15779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/>
            <a:r>
              <a:rPr kumimoji="0" lang="zh-CN" altLang="en-US" sz="1600" b="1" dirty="0" smtClean="0"/>
              <a:t>新型类脑计算系统</a:t>
            </a:r>
            <a:endParaRPr kumimoji="0" lang="zh-CN" altLang="en-US" sz="1600" b="1" dirty="0"/>
          </a:p>
        </p:txBody>
      </p:sp>
      <p:sp>
        <p:nvSpPr>
          <p:cNvPr id="20" name="右箭头 19"/>
          <p:cNvSpPr/>
          <p:nvPr/>
        </p:nvSpPr>
        <p:spPr bwMode="auto">
          <a:xfrm>
            <a:off x="6343715" y="5403072"/>
            <a:ext cx="344052" cy="298938"/>
          </a:xfrm>
          <a:prstGeom prst="rightArrow">
            <a:avLst/>
          </a:prstGeom>
          <a:gradFill>
            <a:gsLst>
              <a:gs pos="0">
                <a:srgbClr val="E6DCAC"/>
              </a:gs>
              <a:gs pos="12000">
                <a:srgbClr val="E6D78A"/>
              </a:gs>
              <a:gs pos="30000">
                <a:srgbClr val="C7AC4C"/>
              </a:gs>
              <a:gs pos="45000">
                <a:srgbClr val="E6D78A"/>
              </a:gs>
              <a:gs pos="77000">
                <a:srgbClr val="C7AC4C"/>
              </a:gs>
              <a:gs pos="100000">
                <a:srgbClr val="E6DCAC"/>
              </a:gs>
            </a:gsLst>
            <a:lin ang="5400000" scaled="0"/>
          </a:gradFill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zh-CN" altLang="en-US" sz="22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TextBox 17"/>
          <p:cNvSpPr txBox="1">
            <a:spLocks noChangeArrowheads="1"/>
          </p:cNvSpPr>
          <p:nvPr/>
        </p:nvSpPr>
        <p:spPr bwMode="auto">
          <a:xfrm>
            <a:off x="6677344" y="6039335"/>
            <a:ext cx="15779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/>
            <a:r>
              <a:rPr kumimoji="0" lang="zh-CN" altLang="en-US" sz="1600" b="1" dirty="0" smtClean="0"/>
              <a:t>混合结构的</a:t>
            </a:r>
            <a:r>
              <a:rPr kumimoji="0" lang="en-US" altLang="zh-CN" sz="1600" b="1" dirty="0" smtClean="0"/>
              <a:t/>
            </a:r>
            <a:br>
              <a:rPr kumimoji="0" lang="en-US" altLang="zh-CN" sz="1600" b="1" dirty="0" smtClean="0"/>
            </a:br>
            <a:r>
              <a:rPr kumimoji="0" lang="zh-CN" altLang="en-US" sz="1600" b="1" dirty="0" smtClean="0"/>
              <a:t>计算体系结构</a:t>
            </a:r>
            <a:endParaRPr kumimoji="0" lang="zh-CN" altLang="en-US" sz="1600" b="1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714357" y="4987701"/>
            <a:ext cx="1465276" cy="1132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540160" y="5018392"/>
            <a:ext cx="520661" cy="402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3"/>
          <p:cNvSpPr txBox="1">
            <a:spLocks noChangeArrowheads="1"/>
          </p:cNvSpPr>
          <p:nvPr/>
        </p:nvSpPr>
        <p:spPr bwMode="auto">
          <a:xfrm>
            <a:off x="3563888" y="2096838"/>
            <a:ext cx="5400600" cy="128650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342900" lvl="1" indent="-342900">
              <a:buBlip>
                <a:blip r:embed="rId5"/>
              </a:buBlip>
              <a:defRPr/>
            </a:pP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存算联动的大规模分布式实时计算</a:t>
            </a:r>
            <a:endParaRPr lang="en-US" altLang="zh-CN" sz="20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5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大规模资源的管理</a:t>
            </a:r>
            <a:endParaRPr lang="en-US" altLang="zh-CN" sz="16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5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实时数据的处理</a:t>
            </a:r>
            <a:endParaRPr lang="en-US" altLang="zh-CN" sz="16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5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深度优化的高效图计算系统</a:t>
            </a:r>
            <a:endParaRPr lang="en-US" altLang="zh-CN" sz="1600" b="1" dirty="0">
              <a:solidFill>
                <a:schemeClr val="tx1"/>
              </a:solidFill>
              <a:ea typeface="黑体" pitchFamily="49" charset="-122"/>
            </a:endParaRPr>
          </a:p>
        </p:txBody>
      </p:sp>
      <p:grpSp>
        <p:nvGrpSpPr>
          <p:cNvPr id="4" name="组合 27"/>
          <p:cNvGrpSpPr/>
          <p:nvPr/>
        </p:nvGrpSpPr>
        <p:grpSpPr>
          <a:xfrm>
            <a:off x="241300" y="893156"/>
            <a:ext cx="2962548" cy="3096344"/>
            <a:chOff x="5189586" y="1196752"/>
            <a:chExt cx="4134314" cy="4752528"/>
          </a:xfrm>
        </p:grpSpPr>
        <p:sp>
          <p:nvSpPr>
            <p:cNvPr id="29" name="圆角矩形 28"/>
            <p:cNvSpPr/>
            <p:nvPr/>
          </p:nvSpPr>
          <p:spPr bwMode="auto">
            <a:xfrm>
              <a:off x="5189586" y="1196752"/>
              <a:ext cx="2550766" cy="10801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1</a:t>
              </a: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数据科学与计算智能</a:t>
              </a:r>
            </a:p>
          </p:txBody>
        </p:sp>
        <p:sp>
          <p:nvSpPr>
            <p:cNvPr id="30" name="圆角矩形 29"/>
            <p:cNvSpPr/>
            <p:nvPr/>
          </p:nvSpPr>
          <p:spPr bwMode="auto">
            <a:xfrm>
              <a:off x="5189586" y="3068960"/>
              <a:ext cx="2550766" cy="1080120"/>
            </a:xfrm>
            <a:prstGeom prst="roundRect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2</a:t>
              </a: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新型计算技术与系统</a:t>
              </a:r>
            </a:p>
          </p:txBody>
        </p:sp>
        <p:sp>
          <p:nvSpPr>
            <p:cNvPr id="31" name="圆角矩形 30"/>
            <p:cNvSpPr/>
            <p:nvPr/>
          </p:nvSpPr>
          <p:spPr bwMode="auto">
            <a:xfrm>
              <a:off x="5189586" y="4869160"/>
              <a:ext cx="2550766" cy="10801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3</a:t>
              </a: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脑</a:t>
              </a:r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认知机理</a:t>
              </a:r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与仿真</a:t>
              </a:r>
            </a:p>
          </p:txBody>
        </p:sp>
        <p:sp>
          <p:nvSpPr>
            <p:cNvPr id="32" name="下箭头 31"/>
            <p:cNvSpPr/>
            <p:nvPr/>
          </p:nvSpPr>
          <p:spPr bwMode="auto">
            <a:xfrm>
              <a:off x="6017678" y="2420888"/>
              <a:ext cx="570546" cy="576064"/>
            </a:xfrm>
            <a:prstGeom prst="down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3" name="下箭头 32"/>
            <p:cNvSpPr/>
            <p:nvPr/>
          </p:nvSpPr>
          <p:spPr bwMode="auto">
            <a:xfrm rot="10800000">
              <a:off x="6084168" y="4161957"/>
              <a:ext cx="576064" cy="576064"/>
            </a:xfrm>
            <a:prstGeom prst="down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4" name="右箭头 33"/>
            <p:cNvSpPr/>
            <p:nvPr/>
          </p:nvSpPr>
          <p:spPr bwMode="auto">
            <a:xfrm>
              <a:off x="7857498" y="3320988"/>
              <a:ext cx="662490" cy="662751"/>
            </a:xfrm>
            <a:prstGeom prst="right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5" name="圆角矩形 34"/>
            <p:cNvSpPr/>
            <p:nvPr/>
          </p:nvSpPr>
          <p:spPr bwMode="auto">
            <a:xfrm>
              <a:off x="8531812" y="1196752"/>
              <a:ext cx="792088" cy="4752528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en-US" altLang="zh-CN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4</a:t>
              </a:r>
            </a:p>
            <a:p>
              <a:pPr algn="ctr"/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数据工程与</a:t>
              </a:r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脑机系统</a:t>
              </a:r>
            </a:p>
          </p:txBody>
        </p:sp>
      </p:grpSp>
      <p:sp>
        <p:nvSpPr>
          <p:cNvPr id="36" name="灯片编号占位符 3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12638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347496" y="2200624"/>
            <a:ext cx="1796504" cy="1321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 smtClean="0">
                <a:solidFill>
                  <a:srgbClr val="C00000"/>
                </a:solidFill>
              </a:rPr>
              <a:t>方向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3</a:t>
            </a:r>
            <a:r>
              <a:rPr lang="zh-CN" altLang="en-US" sz="3600" b="1" dirty="0" smtClean="0">
                <a:solidFill>
                  <a:srgbClr val="C00000"/>
                </a:solidFill>
              </a:rPr>
              <a:t>：脑认知原理与仿真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5390232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66BBB19-63E6-41D5-A2FF-139A0E1CCBC3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3563888" y="3212976"/>
            <a:ext cx="5400600" cy="128650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342900" lvl="1" indent="-342900">
              <a:buBlip>
                <a:blip r:embed="rId3"/>
              </a:buBlip>
              <a:defRPr/>
            </a:pP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数据驱动的脑高层认知功能模拟</a:t>
            </a:r>
            <a:endParaRPr lang="en-US" altLang="zh-CN" sz="20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3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多模态信息处理与抽象</a:t>
            </a:r>
            <a:endParaRPr lang="en-US" altLang="zh-CN" sz="16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3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学习与推理等思维方式</a:t>
            </a:r>
            <a:endParaRPr lang="en-US" altLang="zh-CN" sz="16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3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与大规模知识关联与管理的交叉融合</a:t>
            </a:r>
            <a:endParaRPr lang="en-US" altLang="zh-CN" sz="1600" b="1" dirty="0">
              <a:solidFill>
                <a:schemeClr val="tx1"/>
              </a:solidFill>
              <a:ea typeface="黑体" pitchFamily="49" charset="-122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3563888" y="908720"/>
            <a:ext cx="3600400" cy="99104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342900" lvl="1" indent="-342900">
              <a:buBlip>
                <a:blip r:embed="rId3"/>
              </a:buBlip>
              <a:defRPr/>
            </a:pP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多尺度的脑解析</a:t>
            </a:r>
            <a:endParaRPr lang="en-US" altLang="zh-CN" sz="20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3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建立脑神经大数据分析平台</a:t>
            </a:r>
            <a:endParaRPr lang="en-US" altLang="zh-CN" sz="16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3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脑微结构的重建与可视化</a:t>
            </a:r>
            <a:endParaRPr lang="en-US" altLang="zh-CN" sz="1600" b="1" dirty="0">
              <a:solidFill>
                <a:schemeClr val="tx1"/>
              </a:solidFill>
              <a:ea typeface="黑体" pitchFamily="49" charset="-122"/>
            </a:endParaRPr>
          </a:p>
        </p:txBody>
      </p:sp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3563888" y="2096838"/>
            <a:ext cx="3456384" cy="99104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342900" lvl="1" indent="-342900">
              <a:buBlip>
                <a:blip r:embed="rId3"/>
              </a:buBlip>
              <a:defRPr/>
            </a:pP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脑与感觉器官功能仿真</a:t>
            </a:r>
            <a:endParaRPr lang="en-US" altLang="zh-CN" sz="20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3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视觉系统的抽象模型</a:t>
            </a:r>
            <a:endParaRPr lang="en-US" altLang="zh-CN" sz="16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3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与媒体理解的交叉融合</a:t>
            </a:r>
            <a:endParaRPr lang="en-US" altLang="zh-CN" sz="1600" b="1" dirty="0">
              <a:solidFill>
                <a:schemeClr val="tx1"/>
              </a:solidFill>
              <a:ea typeface="黑体" pitchFamily="49" charset="-12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500958" y="874820"/>
            <a:ext cx="1319043" cy="1339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95536" y="4499482"/>
            <a:ext cx="8104187" cy="229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16"/>
          <p:cNvGrpSpPr/>
          <p:nvPr/>
        </p:nvGrpSpPr>
        <p:grpSpPr>
          <a:xfrm>
            <a:off x="241300" y="893156"/>
            <a:ext cx="2962548" cy="3096344"/>
            <a:chOff x="5189586" y="1196752"/>
            <a:chExt cx="4134314" cy="4752528"/>
          </a:xfrm>
        </p:grpSpPr>
        <p:sp>
          <p:nvSpPr>
            <p:cNvPr id="18" name="圆角矩形 17"/>
            <p:cNvSpPr/>
            <p:nvPr/>
          </p:nvSpPr>
          <p:spPr bwMode="auto">
            <a:xfrm>
              <a:off x="5189586" y="1196752"/>
              <a:ext cx="2550766" cy="10801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1</a:t>
              </a: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数据科学与计算智能</a:t>
              </a:r>
            </a:p>
          </p:txBody>
        </p:sp>
        <p:sp>
          <p:nvSpPr>
            <p:cNvPr id="19" name="圆角矩形 18"/>
            <p:cNvSpPr/>
            <p:nvPr/>
          </p:nvSpPr>
          <p:spPr bwMode="auto">
            <a:xfrm>
              <a:off x="5189586" y="3068960"/>
              <a:ext cx="2550766" cy="10801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2</a:t>
              </a:r>
            </a:p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新型计算技术与系统</a:t>
              </a:r>
            </a:p>
          </p:txBody>
        </p:sp>
        <p:sp>
          <p:nvSpPr>
            <p:cNvPr id="20" name="圆角矩形 19"/>
            <p:cNvSpPr/>
            <p:nvPr/>
          </p:nvSpPr>
          <p:spPr bwMode="auto">
            <a:xfrm>
              <a:off x="5189586" y="4869160"/>
              <a:ext cx="2550766" cy="1080120"/>
            </a:xfrm>
            <a:prstGeom prst="roundRect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3</a:t>
              </a: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脑</a:t>
              </a:r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认知机理</a:t>
              </a:r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与仿真</a:t>
              </a:r>
            </a:p>
          </p:txBody>
        </p:sp>
        <p:sp>
          <p:nvSpPr>
            <p:cNvPr id="21" name="下箭头 20"/>
            <p:cNvSpPr/>
            <p:nvPr/>
          </p:nvSpPr>
          <p:spPr bwMode="auto">
            <a:xfrm>
              <a:off x="6017678" y="2420888"/>
              <a:ext cx="570546" cy="576064"/>
            </a:xfrm>
            <a:prstGeom prst="down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2" name="下箭头 21"/>
            <p:cNvSpPr/>
            <p:nvPr/>
          </p:nvSpPr>
          <p:spPr bwMode="auto">
            <a:xfrm rot="10800000">
              <a:off x="6084168" y="4161957"/>
              <a:ext cx="576064" cy="576064"/>
            </a:xfrm>
            <a:prstGeom prst="down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3" name="右箭头 22"/>
            <p:cNvSpPr/>
            <p:nvPr/>
          </p:nvSpPr>
          <p:spPr bwMode="auto">
            <a:xfrm>
              <a:off x="7857498" y="3320988"/>
              <a:ext cx="662490" cy="662751"/>
            </a:xfrm>
            <a:prstGeom prst="right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4" name="圆角矩形 23"/>
            <p:cNvSpPr/>
            <p:nvPr/>
          </p:nvSpPr>
          <p:spPr bwMode="auto">
            <a:xfrm>
              <a:off x="8531812" y="1196752"/>
              <a:ext cx="792088" cy="4752528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endParaRPr lang="en-US" altLang="zh-CN" sz="1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en-US" altLang="zh-CN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4</a:t>
              </a:r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数据工程与</a:t>
              </a:r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脑机系统</a:t>
              </a:r>
            </a:p>
          </p:txBody>
        </p:sp>
      </p:grpSp>
      <p:sp>
        <p:nvSpPr>
          <p:cNvPr id="26" name="灯片编号占位符 35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88687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 smtClean="0">
                <a:solidFill>
                  <a:srgbClr val="C00000"/>
                </a:solidFill>
              </a:rPr>
              <a:t>方向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4</a:t>
            </a:r>
            <a:r>
              <a:rPr lang="zh-CN" altLang="en-US" sz="3600" b="1" dirty="0" smtClean="0">
                <a:solidFill>
                  <a:srgbClr val="C00000"/>
                </a:solidFill>
              </a:rPr>
              <a:t>：脑</a:t>
            </a:r>
            <a:r>
              <a:rPr lang="zh-CN" altLang="en-US" sz="3600" b="1" dirty="0">
                <a:solidFill>
                  <a:srgbClr val="C00000"/>
                </a:solidFill>
              </a:rPr>
              <a:t>机系统</a:t>
            </a:r>
            <a:r>
              <a:rPr lang="zh-CN" altLang="en-US" sz="3600" b="1" dirty="0" smtClean="0">
                <a:solidFill>
                  <a:srgbClr val="C00000"/>
                </a:solidFill>
              </a:rPr>
              <a:t>与应用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3563888" y="1231663"/>
            <a:ext cx="5400600" cy="1034129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742950" lvl="2" indent="-342900">
              <a:buBlip>
                <a:blip r:embed="rId2"/>
              </a:buBlip>
              <a:defRPr/>
            </a:pPr>
            <a:r>
              <a:rPr lang="zh-CN" altLang="en-US" sz="1800" b="1" dirty="0" smtClean="0">
                <a:solidFill>
                  <a:schemeClr val="tx1"/>
                </a:solidFill>
                <a:ea typeface="黑体" pitchFamily="49" charset="-122"/>
              </a:rPr>
              <a:t>研制机脑系统</a:t>
            </a:r>
            <a:endParaRPr lang="en-US" altLang="zh-CN" sz="18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2"/>
              </a:buBlip>
              <a:defRPr/>
            </a:pPr>
            <a:endParaRPr lang="en-US" altLang="zh-CN" sz="18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2"/>
              </a:buBlip>
              <a:defRPr/>
            </a:pPr>
            <a:r>
              <a:rPr lang="zh-CN" altLang="en-US" sz="1800" b="1" dirty="0" smtClean="0">
                <a:solidFill>
                  <a:schemeClr val="tx1"/>
                </a:solidFill>
                <a:ea typeface="黑体" pitchFamily="49" charset="-122"/>
              </a:rPr>
              <a:t>结合领域应用（社会、工业、交通、医疗）</a:t>
            </a:r>
            <a:endParaRPr lang="en-US" altLang="zh-CN" sz="1800" b="1" dirty="0">
              <a:solidFill>
                <a:schemeClr val="tx1"/>
              </a:solidFill>
              <a:ea typeface="黑体" pitchFamily="49" charset="-122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791492" y="2350987"/>
            <a:ext cx="4506481" cy="1856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矩形 2"/>
          <p:cNvSpPr>
            <a:spLocks noChangeArrowheads="1"/>
          </p:cNvSpPr>
          <p:nvPr/>
        </p:nvSpPr>
        <p:spPr bwMode="auto">
          <a:xfrm>
            <a:off x="619090" y="4967753"/>
            <a:ext cx="2370138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kumimoji="1" sz="28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>
                <a:solidFill>
                  <a:srgbClr val="0D0D0D"/>
                </a:solidFill>
                <a:latin typeface="+mj-ea"/>
                <a:ea typeface="+mj-ea"/>
              </a:rPr>
              <a:t>目前的计算构架</a:t>
            </a:r>
            <a:endParaRPr kumimoji="0" lang="fr-FR" altLang="zh-CN" sz="1600" b="1" dirty="0">
              <a:solidFill>
                <a:srgbClr val="0D0D0D"/>
              </a:solidFill>
              <a:latin typeface="+mj-ea"/>
              <a:ea typeface="+mj-ea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重点在系统近似优化与实时处理，机脑样机</a:t>
            </a:r>
            <a:r>
              <a:rPr kumimoji="0" lang="en-US" altLang="zh-CN" sz="1600" b="1" dirty="0" smtClean="0">
                <a:solidFill>
                  <a:srgbClr val="0D0D0D"/>
                </a:solidFill>
                <a:latin typeface="+mj-ea"/>
                <a:ea typeface="+mj-ea"/>
              </a:rPr>
              <a:t>1.0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（</a:t>
            </a:r>
            <a:r>
              <a:rPr kumimoji="0" lang="en-US" altLang="zh-CN" sz="1600" b="1" dirty="0" smtClean="0">
                <a:solidFill>
                  <a:srgbClr val="0D0D0D"/>
                </a:solidFill>
                <a:latin typeface="+mj-ea"/>
                <a:ea typeface="+mj-ea"/>
              </a:rPr>
              <a:t>2017</a:t>
            </a: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年前）</a:t>
            </a:r>
            <a:endParaRPr kumimoji="0" lang="fr-FR" altLang="zh-CN" sz="1600" b="1" dirty="0">
              <a:solidFill>
                <a:srgbClr val="0D0D0D"/>
              </a:solidFill>
              <a:latin typeface="+mj-ea"/>
              <a:ea typeface="+mj-ea"/>
            </a:endParaRPr>
          </a:p>
        </p:txBody>
      </p:sp>
      <p:sp>
        <p:nvSpPr>
          <p:cNvPr id="14" name="矩形 2"/>
          <p:cNvSpPr>
            <a:spLocks noChangeArrowheads="1"/>
          </p:cNvSpPr>
          <p:nvPr/>
        </p:nvSpPr>
        <p:spPr bwMode="auto">
          <a:xfrm>
            <a:off x="3192428" y="4951878"/>
            <a:ext cx="245427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kumimoji="1" sz="28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>
                <a:solidFill>
                  <a:srgbClr val="0D0D0D"/>
                </a:solidFill>
                <a:latin typeface="+mj-ea"/>
                <a:ea typeface="+mj-ea"/>
              </a:rPr>
              <a:t>存</a:t>
            </a: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算联动的混合计算架构</a:t>
            </a:r>
            <a:endParaRPr kumimoji="0" lang="en-US" altLang="zh-CN" sz="1600" b="1" dirty="0" smtClean="0">
              <a:solidFill>
                <a:srgbClr val="0D0D0D"/>
              </a:solidFill>
              <a:latin typeface="+mj-ea"/>
              <a:ea typeface="+mj-ea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部分任务迁移到类脑器件</a:t>
            </a:r>
            <a:endParaRPr kumimoji="0" lang="en-US" altLang="zh-CN" sz="1600" b="1" dirty="0" smtClean="0">
              <a:solidFill>
                <a:srgbClr val="0D0D0D"/>
              </a:solidFill>
              <a:latin typeface="+mj-ea"/>
              <a:ea typeface="+mj-ea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机脑样机</a:t>
            </a:r>
            <a:r>
              <a:rPr kumimoji="0" lang="en-US" altLang="zh-CN" sz="1600" b="1" dirty="0" smtClean="0">
                <a:solidFill>
                  <a:srgbClr val="0D0D0D"/>
                </a:solidFill>
                <a:latin typeface="+mj-ea"/>
                <a:ea typeface="+mj-ea"/>
              </a:rPr>
              <a:t>2.0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（</a:t>
            </a:r>
            <a:r>
              <a:rPr kumimoji="0" lang="en-US" altLang="zh-CN" sz="1600" b="1" dirty="0" smtClean="0">
                <a:solidFill>
                  <a:srgbClr val="0D0D0D"/>
                </a:solidFill>
                <a:latin typeface="+mj-ea"/>
                <a:ea typeface="+mj-ea"/>
              </a:rPr>
              <a:t>2020</a:t>
            </a: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年前）</a:t>
            </a:r>
            <a:endParaRPr kumimoji="0" lang="fr-FR" altLang="zh-CN" sz="1600" b="1" dirty="0">
              <a:solidFill>
                <a:srgbClr val="0D0D0D"/>
              </a:solidFill>
              <a:latin typeface="+mj-ea"/>
              <a:ea typeface="+mj-ea"/>
            </a:endParaRPr>
          </a:p>
        </p:txBody>
      </p:sp>
      <p:sp>
        <p:nvSpPr>
          <p:cNvPr id="15" name="矩形 2"/>
          <p:cNvSpPr>
            <a:spLocks noChangeArrowheads="1"/>
          </p:cNvSpPr>
          <p:nvPr/>
        </p:nvSpPr>
        <p:spPr bwMode="auto">
          <a:xfrm>
            <a:off x="5843698" y="4950291"/>
            <a:ext cx="24542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kumimoji="1" sz="28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新型、高效、低功耗的数据智能计算系统</a:t>
            </a:r>
            <a:endParaRPr kumimoji="0" lang="en-US" altLang="zh-CN" sz="1600" b="1" dirty="0" smtClean="0">
              <a:solidFill>
                <a:srgbClr val="0D0D0D"/>
              </a:solidFill>
              <a:latin typeface="+mj-ea"/>
              <a:ea typeface="+mj-ea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（</a:t>
            </a:r>
            <a:r>
              <a:rPr kumimoji="0" lang="en-US" altLang="zh-CN" sz="1600" b="1" dirty="0" smtClean="0">
                <a:solidFill>
                  <a:srgbClr val="0D0D0D"/>
                </a:solidFill>
                <a:latin typeface="+mj-ea"/>
                <a:ea typeface="+mj-ea"/>
              </a:rPr>
              <a:t>2025</a:t>
            </a:r>
            <a:r>
              <a:rPr kumimoji="0" lang="zh-CN" altLang="en-US" sz="1600" b="1" dirty="0">
                <a:solidFill>
                  <a:srgbClr val="0D0D0D"/>
                </a:solidFill>
                <a:latin typeface="+mj-ea"/>
                <a:ea typeface="+mj-ea"/>
              </a:rPr>
              <a:t>年前）</a:t>
            </a:r>
            <a:endParaRPr kumimoji="0" lang="fr-FR" altLang="zh-CN" sz="1600" b="1" dirty="0">
              <a:solidFill>
                <a:srgbClr val="0D0D0D"/>
              </a:solidFill>
              <a:latin typeface="+mj-ea"/>
              <a:ea typeface="+mj-ea"/>
            </a:endParaRPr>
          </a:p>
        </p:txBody>
      </p:sp>
      <p:sp>
        <p:nvSpPr>
          <p:cNvPr id="16" name="文本框 23"/>
          <p:cNvSpPr txBox="1">
            <a:spLocks noChangeArrowheads="1"/>
          </p:cNvSpPr>
          <p:nvPr/>
        </p:nvSpPr>
        <p:spPr bwMode="auto">
          <a:xfrm>
            <a:off x="500028" y="5958403"/>
            <a:ext cx="7975600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kumimoji="1" sz="28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900" b="1" dirty="0" smtClean="0">
                <a:solidFill>
                  <a:srgbClr val="000090"/>
                </a:solidFill>
                <a:latin typeface="宋体" charset="-122"/>
              </a:rPr>
              <a:t>三个阶段</a:t>
            </a:r>
            <a:endParaRPr kumimoji="0" lang="fr-FR" altLang="zh-CN" sz="1900" b="1" dirty="0">
              <a:solidFill>
                <a:srgbClr val="000090"/>
              </a:solidFill>
              <a:latin typeface="宋体" charset="-122"/>
            </a:endParaRPr>
          </a:p>
        </p:txBody>
      </p:sp>
      <p:sp>
        <p:nvSpPr>
          <p:cNvPr id="17" name="右箭头 16"/>
          <p:cNvSpPr/>
          <p:nvPr/>
        </p:nvSpPr>
        <p:spPr bwMode="auto">
          <a:xfrm>
            <a:off x="2983288" y="5282737"/>
            <a:ext cx="203200" cy="415499"/>
          </a:xfrm>
          <a:prstGeom prst="rightArrow">
            <a:avLst/>
          </a:prstGeom>
          <a:gradFill>
            <a:gsLst>
              <a:gs pos="0">
                <a:srgbClr val="E6DCAC"/>
              </a:gs>
              <a:gs pos="12000">
                <a:srgbClr val="E6D78A"/>
              </a:gs>
              <a:gs pos="30000">
                <a:srgbClr val="C7AC4C"/>
              </a:gs>
              <a:gs pos="45000">
                <a:srgbClr val="E6D78A"/>
              </a:gs>
              <a:gs pos="77000">
                <a:srgbClr val="C7AC4C"/>
              </a:gs>
              <a:gs pos="100000">
                <a:srgbClr val="E6DCAC"/>
              </a:gs>
            </a:gsLst>
            <a:lin ang="16200000" scaled="0"/>
          </a:gradFill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zh-CN" altLang="en-US" sz="22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右箭头 17"/>
          <p:cNvSpPr/>
          <p:nvPr/>
        </p:nvSpPr>
        <p:spPr bwMode="auto">
          <a:xfrm>
            <a:off x="5640498" y="5266276"/>
            <a:ext cx="203200" cy="415499"/>
          </a:xfrm>
          <a:prstGeom prst="rightArrow">
            <a:avLst/>
          </a:prstGeom>
          <a:gradFill>
            <a:gsLst>
              <a:gs pos="0">
                <a:srgbClr val="E6DCAC"/>
              </a:gs>
              <a:gs pos="12000">
                <a:srgbClr val="E6D78A"/>
              </a:gs>
              <a:gs pos="30000">
                <a:srgbClr val="C7AC4C"/>
              </a:gs>
              <a:gs pos="45000">
                <a:srgbClr val="E6D78A"/>
              </a:gs>
              <a:gs pos="77000">
                <a:srgbClr val="C7AC4C"/>
              </a:gs>
              <a:gs pos="100000">
                <a:srgbClr val="E6DCAC"/>
              </a:gs>
            </a:gsLst>
            <a:lin ang="16200000" scaled="0"/>
          </a:gradFill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zh-CN" altLang="en-US" sz="22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组合 18"/>
          <p:cNvGrpSpPr/>
          <p:nvPr/>
        </p:nvGrpSpPr>
        <p:grpSpPr>
          <a:xfrm>
            <a:off x="241300" y="1142984"/>
            <a:ext cx="2962548" cy="3096344"/>
            <a:chOff x="5189586" y="1196752"/>
            <a:chExt cx="4134314" cy="4752528"/>
          </a:xfrm>
        </p:grpSpPr>
        <p:sp>
          <p:nvSpPr>
            <p:cNvPr id="20" name="圆角矩形 19"/>
            <p:cNvSpPr/>
            <p:nvPr/>
          </p:nvSpPr>
          <p:spPr bwMode="auto">
            <a:xfrm>
              <a:off x="5189586" y="1196752"/>
              <a:ext cx="2550766" cy="10801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1</a:t>
              </a: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数据科学与计算智能</a:t>
              </a:r>
            </a:p>
          </p:txBody>
        </p:sp>
        <p:sp>
          <p:nvSpPr>
            <p:cNvPr id="21" name="圆角矩形 20"/>
            <p:cNvSpPr/>
            <p:nvPr/>
          </p:nvSpPr>
          <p:spPr bwMode="auto">
            <a:xfrm>
              <a:off x="5189586" y="3068960"/>
              <a:ext cx="2550766" cy="10801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2</a:t>
              </a:r>
            </a:p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新型计算技术与系统</a:t>
              </a:r>
            </a:p>
          </p:txBody>
        </p:sp>
        <p:sp>
          <p:nvSpPr>
            <p:cNvPr id="22" name="圆角矩形 21"/>
            <p:cNvSpPr/>
            <p:nvPr/>
          </p:nvSpPr>
          <p:spPr bwMode="auto">
            <a:xfrm>
              <a:off x="5189586" y="4869160"/>
              <a:ext cx="2550766" cy="10801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3</a:t>
              </a:r>
            </a:p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脑认知机理与仿真</a:t>
              </a:r>
            </a:p>
          </p:txBody>
        </p:sp>
        <p:sp>
          <p:nvSpPr>
            <p:cNvPr id="23" name="下箭头 22"/>
            <p:cNvSpPr/>
            <p:nvPr/>
          </p:nvSpPr>
          <p:spPr bwMode="auto">
            <a:xfrm>
              <a:off x="6017678" y="2420888"/>
              <a:ext cx="570546" cy="576064"/>
            </a:xfrm>
            <a:prstGeom prst="down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4" name="下箭头 23"/>
            <p:cNvSpPr/>
            <p:nvPr/>
          </p:nvSpPr>
          <p:spPr bwMode="auto">
            <a:xfrm rot="10800000">
              <a:off x="6084168" y="4161957"/>
              <a:ext cx="576064" cy="576064"/>
            </a:xfrm>
            <a:prstGeom prst="down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5" name="右箭头 24"/>
            <p:cNvSpPr/>
            <p:nvPr/>
          </p:nvSpPr>
          <p:spPr bwMode="auto">
            <a:xfrm>
              <a:off x="7857498" y="3320988"/>
              <a:ext cx="662490" cy="662751"/>
            </a:xfrm>
            <a:prstGeom prst="right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6" name="圆角矩形 25"/>
            <p:cNvSpPr/>
            <p:nvPr/>
          </p:nvSpPr>
          <p:spPr bwMode="auto">
            <a:xfrm>
              <a:off x="8531812" y="1196752"/>
              <a:ext cx="792088" cy="4752528"/>
            </a:xfrm>
            <a:prstGeom prst="roundRect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en-US" altLang="zh-CN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4</a:t>
              </a:r>
            </a:p>
            <a:p>
              <a:pPr algn="ctr"/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数据工程与</a:t>
              </a:r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脑机系统</a:t>
              </a:r>
            </a:p>
          </p:txBody>
        </p:sp>
      </p:grpSp>
      <p:sp>
        <p:nvSpPr>
          <p:cNvPr id="28" name="灯片编号占位符 2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6268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图片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5988" y="2755882"/>
            <a:ext cx="4167187" cy="140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标题 1"/>
          <p:cNvSpPr>
            <a:spLocks noGrp="1"/>
          </p:cNvSpPr>
          <p:nvPr>
            <p:ph type="title"/>
          </p:nvPr>
        </p:nvSpPr>
        <p:spPr>
          <a:xfrm>
            <a:off x="323850" y="71414"/>
            <a:ext cx="8569325" cy="7921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如一：面向公共事件的示范应用</a:t>
            </a:r>
            <a:endParaRPr lang="en-US" altLang="en-US" sz="4000" b="1" dirty="0" smtClean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50825" y="5286388"/>
            <a:ext cx="8642350" cy="1428760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研究工作：</a:t>
            </a: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异质大数据获取、建模与深度分析，异构大数据存储与多模态计算，复杂系统敏捷定制，事件分析与预测</a:t>
            </a:r>
            <a:r>
              <a:rPr lang="zh-CN" altLang="en-US" sz="18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1800" dirty="0" smtClean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ct val="20000"/>
              </a:spcBef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核心算法：</a:t>
            </a:r>
            <a:r>
              <a:rPr lang="de-DE" altLang="zh-CN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Weiren Yu, Charu C. Aggarwal, Shuai Ma, Haixun Wang: On Anomalous Hotspot Discovery in Graph Streams. </a:t>
            </a:r>
            <a:r>
              <a:rPr lang="de-DE" altLang="zh-CN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ICDM 2013</a:t>
            </a:r>
            <a:r>
              <a:rPr lang="de-DE" altLang="zh-CN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endParaRPr lang="en-US" altLang="zh-CN" sz="18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917" name="灯片编号占位符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948488" y="644842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BFD561B0-AF4F-46D0-BB63-C1E50C15D2B5}" type="slidenum">
              <a:rPr lang="zh-CN" altLang="en-US" smtClean="0"/>
              <a:pPr/>
              <a:t>8</a:t>
            </a:fld>
            <a:endParaRPr lang="en-US" altLang="zh-CN" smtClean="0"/>
          </a:p>
        </p:txBody>
      </p:sp>
      <p:sp>
        <p:nvSpPr>
          <p:cNvPr id="31" name="圆角矩形 30"/>
          <p:cNvSpPr/>
          <p:nvPr/>
        </p:nvSpPr>
        <p:spPr>
          <a:xfrm>
            <a:off x="236538" y="4357694"/>
            <a:ext cx="8656637" cy="79216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>
              <a:spcBef>
                <a:spcPts val="0"/>
              </a:spcBef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舆情大数据服务：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已被国家信息安全管理中心采用，建立</a:t>
            </a:r>
            <a:r>
              <a:rPr lang="en-US" altLang="zh-CN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Ring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微信公众号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微软雅黑"/>
            </a:endParaRPr>
          </a:p>
        </p:txBody>
      </p:sp>
      <p:sp>
        <p:nvSpPr>
          <p:cNvPr id="38919" name="矩形 53"/>
          <p:cNvSpPr>
            <a:spLocks noChangeArrowheads="1"/>
          </p:cNvSpPr>
          <p:nvPr/>
        </p:nvSpPr>
        <p:spPr bwMode="auto">
          <a:xfrm>
            <a:off x="5480050" y="2876532"/>
            <a:ext cx="111283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地域迁徙图</a:t>
            </a:r>
          </a:p>
        </p:txBody>
      </p:sp>
      <p:sp>
        <p:nvSpPr>
          <p:cNvPr id="38920" name="矩形 53"/>
          <p:cNvSpPr>
            <a:spLocks noChangeArrowheads="1"/>
          </p:cNvSpPr>
          <p:nvPr/>
        </p:nvSpPr>
        <p:spPr bwMode="auto">
          <a:xfrm>
            <a:off x="5459413" y="2881295"/>
            <a:ext cx="121126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地域迁徙图</a:t>
            </a:r>
          </a:p>
        </p:txBody>
      </p:sp>
      <p:sp>
        <p:nvSpPr>
          <p:cNvPr id="38921" name="TextBox 12"/>
          <p:cNvSpPr txBox="1">
            <a:spLocks noChangeArrowheads="1"/>
          </p:cNvSpPr>
          <p:nvPr/>
        </p:nvSpPr>
        <p:spPr bwMode="auto">
          <a:xfrm>
            <a:off x="4767263" y="931845"/>
            <a:ext cx="39925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7800" lvl="1" indent="-177800" algn="ctr">
              <a:spcBef>
                <a:spcPts val="300"/>
              </a:spcBef>
              <a:spcAft>
                <a:spcPts val="600"/>
              </a:spcAft>
              <a:buClr>
                <a:srgbClr val="006600"/>
              </a:buClr>
            </a:pPr>
            <a:r>
              <a:rPr lang="zh-CN" altLang="en-US" sz="18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  <a:sym typeface="Wingdings" pitchFamily="2" charset="2"/>
              </a:rPr>
              <a:t>安管中心：</a:t>
            </a:r>
            <a:r>
              <a:rPr lang="zh-CN" altLang="en-US" sz="18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微博人物画像系统</a:t>
            </a:r>
          </a:p>
        </p:txBody>
      </p:sp>
      <p:pic>
        <p:nvPicPr>
          <p:cNvPr id="38922" name="图片 55" descr="群体用户轨迹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92888" y="1395395"/>
            <a:ext cx="2166937" cy="1360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3" name="矩形 56"/>
          <p:cNvSpPr>
            <a:spLocks noChangeArrowheads="1"/>
          </p:cNvSpPr>
          <p:nvPr/>
        </p:nvSpPr>
        <p:spPr bwMode="auto">
          <a:xfrm>
            <a:off x="6872288" y="1462070"/>
            <a:ext cx="14255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Palatino Linotype" pitchFamily="18" charset="0"/>
              </a:rPr>
              <a:t>群体迁徙分析</a:t>
            </a:r>
          </a:p>
        </p:txBody>
      </p:sp>
      <p:pic>
        <p:nvPicPr>
          <p:cNvPr id="38924" name="图片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48463" y="2790807"/>
            <a:ext cx="2011362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5" name="矩形 61"/>
          <p:cNvSpPr>
            <a:spLocks noChangeArrowheads="1"/>
          </p:cNvSpPr>
          <p:nvPr/>
        </p:nvSpPr>
        <p:spPr bwMode="auto">
          <a:xfrm>
            <a:off x="5046663" y="2957495"/>
            <a:ext cx="14160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Palatino Linotype" pitchFamily="18" charset="0"/>
              </a:rPr>
              <a:t>群体情绪监测</a:t>
            </a:r>
          </a:p>
        </p:txBody>
      </p:sp>
      <p:pic>
        <p:nvPicPr>
          <p:cNvPr id="38926" name="图片 62" descr="个人概览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99000" y="1395395"/>
            <a:ext cx="1835150" cy="152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7" name="矩形 63"/>
          <p:cNvSpPr>
            <a:spLocks noChangeArrowheads="1"/>
          </p:cNvSpPr>
          <p:nvPr/>
        </p:nvSpPr>
        <p:spPr bwMode="auto">
          <a:xfrm>
            <a:off x="5119688" y="1458895"/>
            <a:ext cx="14160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Palatino Linotype" pitchFamily="18" charset="0"/>
              </a:rPr>
              <a:t>个人多维画像</a:t>
            </a:r>
          </a:p>
        </p:txBody>
      </p:sp>
      <p:sp>
        <p:nvSpPr>
          <p:cNvPr id="65" name="矩形 64"/>
          <p:cNvSpPr/>
          <p:nvPr/>
        </p:nvSpPr>
        <p:spPr>
          <a:xfrm>
            <a:off x="250825" y="928670"/>
            <a:ext cx="4216400" cy="32321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683125" y="928670"/>
            <a:ext cx="4210050" cy="32321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8930" name="TextBox 12"/>
          <p:cNvSpPr txBox="1">
            <a:spLocks noChangeArrowheads="1"/>
          </p:cNvSpPr>
          <p:nvPr/>
        </p:nvSpPr>
        <p:spPr bwMode="auto">
          <a:xfrm>
            <a:off x="290513" y="939782"/>
            <a:ext cx="40973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8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安管中心：实时事件检测与分析系统</a:t>
            </a:r>
          </a:p>
        </p:txBody>
      </p:sp>
      <p:pic>
        <p:nvPicPr>
          <p:cNvPr id="38931" name="Picture 2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90513" y="1303320"/>
            <a:ext cx="2176462" cy="273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32" name="Picture 2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586038" y="1303320"/>
            <a:ext cx="1665287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841740" y="1303298"/>
            <a:ext cx="593698" cy="571504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34" name="Picture 28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563813" y="2581257"/>
            <a:ext cx="1760537" cy="149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35" name="矩形 51"/>
          <p:cNvSpPr>
            <a:spLocks noChangeArrowheads="1"/>
          </p:cNvSpPr>
          <p:nvPr/>
        </p:nvSpPr>
        <p:spPr bwMode="auto">
          <a:xfrm>
            <a:off x="1562100" y="2033570"/>
            <a:ext cx="1147763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事件检测</a:t>
            </a:r>
          </a:p>
        </p:txBody>
      </p:sp>
      <p:sp>
        <p:nvSpPr>
          <p:cNvPr id="38936" name="矩形 51"/>
          <p:cNvSpPr>
            <a:spLocks noChangeArrowheads="1"/>
          </p:cNvSpPr>
          <p:nvPr/>
        </p:nvSpPr>
        <p:spPr bwMode="auto">
          <a:xfrm>
            <a:off x="3316288" y="2754295"/>
            <a:ext cx="110966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事件分析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438120" y="71414"/>
            <a:ext cx="8358246" cy="79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如二：实时流式大数据处理平台</a:t>
            </a:r>
          </a:p>
        </p:txBody>
      </p:sp>
      <p:pic>
        <p:nvPicPr>
          <p:cNvPr id="6" name="Picture 4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52900" y="2887663"/>
            <a:ext cx="33147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121"/>
          <p:cNvSpPr>
            <a:spLocks noChangeArrowheads="1"/>
          </p:cNvSpPr>
          <p:nvPr/>
        </p:nvSpPr>
        <p:spPr bwMode="auto">
          <a:xfrm>
            <a:off x="414338" y="3546475"/>
            <a:ext cx="3313112" cy="793750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8" name="矩形 121"/>
          <p:cNvSpPr>
            <a:spLocks noChangeArrowheads="1"/>
          </p:cNvSpPr>
          <p:nvPr/>
        </p:nvSpPr>
        <p:spPr bwMode="auto">
          <a:xfrm>
            <a:off x="415925" y="2251075"/>
            <a:ext cx="3311525" cy="936625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bevel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9" name="矩形 121"/>
          <p:cNvSpPr>
            <a:spLocks noChangeArrowheads="1"/>
          </p:cNvSpPr>
          <p:nvPr/>
        </p:nvSpPr>
        <p:spPr bwMode="auto">
          <a:xfrm>
            <a:off x="3870325" y="1169988"/>
            <a:ext cx="4895850" cy="1325562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prstDash val="sysDot"/>
            <a:bevel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10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40688" y="1292225"/>
            <a:ext cx="417512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52888" y="1263650"/>
            <a:ext cx="4254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矩形 107"/>
          <p:cNvSpPr>
            <a:spLocks noChangeArrowheads="1"/>
          </p:cNvSpPr>
          <p:nvPr/>
        </p:nvSpPr>
        <p:spPr bwMode="auto">
          <a:xfrm>
            <a:off x="3919538" y="1905000"/>
            <a:ext cx="77787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车网监控平台</a:t>
            </a:r>
            <a:endParaRPr lang="zh-CN" altLang="en-US"/>
          </a:p>
        </p:txBody>
      </p:sp>
      <p:pic>
        <p:nvPicPr>
          <p:cNvPr id="13" name="Picture 2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54838" y="1266825"/>
            <a:ext cx="431800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矩形 106"/>
          <p:cNvSpPr>
            <a:spLocks noChangeArrowheads="1"/>
          </p:cNvSpPr>
          <p:nvPr/>
        </p:nvSpPr>
        <p:spPr bwMode="auto">
          <a:xfrm>
            <a:off x="7913688" y="1949450"/>
            <a:ext cx="693737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开放数据平台</a:t>
            </a:r>
            <a:endParaRPr lang="zh-CN" altLang="en-US"/>
          </a:p>
        </p:txBody>
      </p:sp>
      <p:pic>
        <p:nvPicPr>
          <p:cNvPr id="15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69000" y="1303338"/>
            <a:ext cx="4032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矩形 154"/>
          <p:cNvSpPr>
            <a:spLocks noChangeArrowheads="1"/>
          </p:cNvSpPr>
          <p:nvPr/>
        </p:nvSpPr>
        <p:spPr bwMode="auto">
          <a:xfrm>
            <a:off x="5826125" y="1927225"/>
            <a:ext cx="69532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公众服务平台</a:t>
            </a:r>
            <a:endParaRPr lang="zh-CN" altLang="en-US"/>
          </a:p>
        </p:txBody>
      </p:sp>
      <p:pic>
        <p:nvPicPr>
          <p:cNvPr id="17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0000" y="1252538"/>
            <a:ext cx="417513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矩形 156"/>
          <p:cNvSpPr>
            <a:spLocks noChangeArrowheads="1"/>
          </p:cNvSpPr>
          <p:nvPr/>
        </p:nvSpPr>
        <p:spPr bwMode="auto">
          <a:xfrm>
            <a:off x="4927600" y="1919288"/>
            <a:ext cx="72072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资源管控平台</a:t>
            </a:r>
            <a:endParaRPr lang="zh-CN" altLang="en-US"/>
          </a:p>
        </p:txBody>
      </p:sp>
      <p:sp>
        <p:nvSpPr>
          <p:cNvPr id="19" name="矩形 157"/>
          <p:cNvSpPr>
            <a:spLocks noChangeArrowheads="1"/>
          </p:cNvSpPr>
          <p:nvPr/>
        </p:nvSpPr>
        <p:spPr bwMode="auto">
          <a:xfrm>
            <a:off x="6837363" y="1927225"/>
            <a:ext cx="69532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运营托管平台</a:t>
            </a:r>
            <a:endParaRPr lang="zh-CN" altLang="en-US"/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1888" y="1193800"/>
            <a:ext cx="885825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2750" y="1193800"/>
            <a:ext cx="57150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直接箭头连接符 60"/>
          <p:cNvCxnSpPr>
            <a:cxnSpLocks noChangeShapeType="1"/>
          </p:cNvCxnSpPr>
          <p:nvPr/>
        </p:nvCxnSpPr>
        <p:spPr bwMode="auto">
          <a:xfrm flipH="1" flipV="1">
            <a:off x="698500" y="1554163"/>
            <a:ext cx="3175" cy="623887"/>
          </a:xfrm>
          <a:prstGeom prst="straightConnector1">
            <a:avLst/>
          </a:prstGeom>
          <a:noFill/>
          <a:ln w="19050">
            <a:solidFill>
              <a:srgbClr val="00B0F0">
                <a:alpha val="52156"/>
              </a:srgbClr>
            </a:solidFill>
            <a:round/>
            <a:headEnd type="triangle" w="med" len="med"/>
            <a:tailEnd/>
          </a:ln>
        </p:spPr>
      </p:cxn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9175" y="1206500"/>
            <a:ext cx="57150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4" name="直接箭头连接符 62"/>
          <p:cNvCxnSpPr>
            <a:cxnSpLocks noChangeShapeType="1"/>
          </p:cNvCxnSpPr>
          <p:nvPr/>
        </p:nvCxnSpPr>
        <p:spPr bwMode="auto">
          <a:xfrm flipV="1">
            <a:off x="2574925" y="1565275"/>
            <a:ext cx="1588" cy="612775"/>
          </a:xfrm>
          <a:prstGeom prst="straightConnector1">
            <a:avLst/>
          </a:prstGeom>
          <a:noFill/>
          <a:ln w="19050">
            <a:solidFill>
              <a:srgbClr val="00B0F0">
                <a:alpha val="52156"/>
              </a:srgbClr>
            </a:solidFill>
            <a:round/>
            <a:headEnd type="triangle" w="med" len="med"/>
            <a:tailEnd/>
          </a:ln>
        </p:spPr>
      </p:cxnSp>
      <p:cxnSp>
        <p:nvCxnSpPr>
          <p:cNvPr id="25" name="直接箭头连接符 63"/>
          <p:cNvCxnSpPr>
            <a:cxnSpLocks noChangeShapeType="1"/>
          </p:cNvCxnSpPr>
          <p:nvPr/>
        </p:nvCxnSpPr>
        <p:spPr bwMode="auto">
          <a:xfrm flipH="1" flipV="1">
            <a:off x="992188" y="1470025"/>
            <a:ext cx="1296987" cy="12700"/>
          </a:xfrm>
          <a:prstGeom prst="straightConnector1">
            <a:avLst/>
          </a:prstGeom>
          <a:noFill/>
          <a:ln w="19050">
            <a:solidFill>
              <a:srgbClr val="00B0F0">
                <a:alpha val="52156"/>
              </a:srgbClr>
            </a:solidFill>
            <a:prstDash val="dashDot"/>
            <a:round/>
            <a:headEnd type="triangle" w="med" len="med"/>
            <a:tailEnd type="triangle" w="med" len="med"/>
          </a:ln>
        </p:spPr>
      </p:cxnSp>
      <p:pic>
        <p:nvPicPr>
          <p:cNvPr id="26" name="Picture 3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32113" y="1193800"/>
            <a:ext cx="7048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AutoShape 40"/>
          <p:cNvSpPr>
            <a:spLocks noChangeArrowheads="1"/>
          </p:cNvSpPr>
          <p:nvPr/>
        </p:nvSpPr>
        <p:spPr bwMode="auto">
          <a:xfrm>
            <a:off x="2286000" y="1171575"/>
            <a:ext cx="1008063" cy="574675"/>
          </a:xfrm>
          <a:prstGeom prst="roundRect">
            <a:avLst>
              <a:gd name="adj" fmla="val 16667"/>
            </a:avLst>
          </a:prstGeom>
          <a:solidFill>
            <a:srgbClr val="4F81BD">
              <a:alpha val="1176"/>
            </a:srgbClr>
          </a:solidFill>
          <a:ln w="9525">
            <a:solidFill>
              <a:schemeClr val="tx1"/>
            </a:solidFill>
            <a:prstDash val="dashDot"/>
            <a:round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7850" y="2332038"/>
            <a:ext cx="5619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7938" y="2322513"/>
            <a:ext cx="5619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27225" y="2322513"/>
            <a:ext cx="5619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矩形 107"/>
          <p:cNvSpPr>
            <a:spLocks noChangeArrowheads="1"/>
          </p:cNvSpPr>
          <p:nvPr/>
        </p:nvSpPr>
        <p:spPr bwMode="auto">
          <a:xfrm>
            <a:off x="2574925" y="2466975"/>
            <a:ext cx="1016000" cy="46196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移动端交互与数据采集</a:t>
            </a:r>
          </a:p>
        </p:txBody>
      </p:sp>
      <p:sp>
        <p:nvSpPr>
          <p:cNvPr id="32" name="矩形 90"/>
          <p:cNvSpPr>
            <a:spLocks noChangeArrowheads="1"/>
          </p:cNvSpPr>
          <p:nvPr/>
        </p:nvSpPr>
        <p:spPr bwMode="auto">
          <a:xfrm>
            <a:off x="630238" y="3762375"/>
            <a:ext cx="1727200" cy="344488"/>
          </a:xfrm>
          <a:prstGeom prst="rect">
            <a:avLst/>
          </a:prstGeom>
          <a:noFill/>
          <a:ln w="9525">
            <a:solidFill>
              <a:srgbClr val="3F3F3F"/>
            </a:solidFill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分布式消息队列</a:t>
            </a:r>
            <a:endParaRPr lang="zh-CN" altLang="en-US"/>
          </a:p>
        </p:txBody>
      </p:sp>
      <p:sp>
        <p:nvSpPr>
          <p:cNvPr id="33" name="矩形 107"/>
          <p:cNvSpPr>
            <a:spLocks noChangeArrowheads="1"/>
          </p:cNvSpPr>
          <p:nvPr/>
        </p:nvSpPr>
        <p:spPr bwMode="auto">
          <a:xfrm>
            <a:off x="2430463" y="3690938"/>
            <a:ext cx="865187" cy="46513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应用数据总线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34" name="矩形 107"/>
          <p:cNvSpPr>
            <a:spLocks noChangeArrowheads="1"/>
          </p:cNvSpPr>
          <p:nvPr/>
        </p:nvSpPr>
        <p:spPr bwMode="auto">
          <a:xfrm>
            <a:off x="5637213" y="2994025"/>
            <a:ext cx="1150937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实时流式处理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35" name="AutoShape 34"/>
          <p:cNvSpPr>
            <a:spLocks noChangeArrowheads="1"/>
          </p:cNvSpPr>
          <p:nvPr/>
        </p:nvSpPr>
        <p:spPr bwMode="auto">
          <a:xfrm>
            <a:off x="1279525" y="3187700"/>
            <a:ext cx="144463" cy="358775"/>
          </a:xfrm>
          <a:prstGeom prst="upDownArrow">
            <a:avLst>
              <a:gd name="adj1" fmla="val 50000"/>
              <a:gd name="adj2" fmla="val 49774"/>
            </a:avLst>
          </a:prstGeom>
          <a:solidFill>
            <a:schemeClr val="accent1"/>
          </a:solidFill>
          <a:ln w="9525">
            <a:solidFill>
              <a:schemeClr val="tx1"/>
            </a:solidFill>
            <a:bevel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sp>
        <p:nvSpPr>
          <p:cNvPr id="36" name="AutoShape 35"/>
          <p:cNvSpPr>
            <a:spLocks noChangeArrowheads="1"/>
          </p:cNvSpPr>
          <p:nvPr/>
        </p:nvSpPr>
        <p:spPr bwMode="auto">
          <a:xfrm>
            <a:off x="1582738" y="4335463"/>
            <a:ext cx="144462" cy="360362"/>
          </a:xfrm>
          <a:prstGeom prst="upDownArrow">
            <a:avLst>
              <a:gd name="adj1" fmla="val 50000"/>
              <a:gd name="adj2" fmla="val 4982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pic>
        <p:nvPicPr>
          <p:cNvPr id="37" name="Picture 4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4463" y="4699000"/>
            <a:ext cx="4552950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矩形 107"/>
          <p:cNvSpPr>
            <a:spLocks noChangeArrowheads="1"/>
          </p:cNvSpPr>
          <p:nvPr/>
        </p:nvSpPr>
        <p:spPr bwMode="auto">
          <a:xfrm>
            <a:off x="1243013" y="4905375"/>
            <a:ext cx="1617662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时空大数据存储管理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39" name="左右箭头 1"/>
          <p:cNvSpPr>
            <a:spLocks noChangeArrowheads="1"/>
          </p:cNvSpPr>
          <p:nvPr/>
        </p:nvSpPr>
        <p:spPr bwMode="auto">
          <a:xfrm>
            <a:off x="3784600" y="3921125"/>
            <a:ext cx="368300" cy="158750"/>
          </a:xfrm>
          <a:prstGeom prst="leftRightArrow">
            <a:avLst>
              <a:gd name="adj1" fmla="val 50000"/>
              <a:gd name="adj2" fmla="val 5014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sp>
        <p:nvSpPr>
          <p:cNvPr id="40" name="AutoShape 37"/>
          <p:cNvSpPr>
            <a:spLocks noChangeArrowheads="1"/>
          </p:cNvSpPr>
          <p:nvPr/>
        </p:nvSpPr>
        <p:spPr bwMode="auto">
          <a:xfrm>
            <a:off x="5637213" y="2528888"/>
            <a:ext cx="144462" cy="358775"/>
          </a:xfrm>
          <a:prstGeom prst="upDownArrow">
            <a:avLst>
              <a:gd name="adj1" fmla="val 50000"/>
              <a:gd name="adj2" fmla="val 495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pic>
        <p:nvPicPr>
          <p:cNvPr id="41" name="Picture 41"/>
          <p:cNvPicPr>
            <a:picLocks noChangeAspect="1" noChangeArrowheads="1"/>
          </p:cNvPicPr>
          <p:nvPr/>
        </p:nvPicPr>
        <p:blipFill>
          <a:blip r:embed="rId8"/>
          <a:srcRect r="27237" b="13019"/>
          <a:stretch>
            <a:fillRect/>
          </a:stretch>
        </p:blipFill>
        <p:spPr bwMode="auto">
          <a:xfrm>
            <a:off x="7634288" y="3532188"/>
            <a:ext cx="1531937" cy="85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矩形 121"/>
          <p:cNvSpPr>
            <a:spLocks noChangeArrowheads="1"/>
          </p:cNvSpPr>
          <p:nvPr/>
        </p:nvSpPr>
        <p:spPr bwMode="auto">
          <a:xfrm>
            <a:off x="7532688" y="2528888"/>
            <a:ext cx="1633537" cy="1847850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prstDash val="sysDot"/>
            <a:bevel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43" name="Picture 17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913688" y="3019425"/>
            <a:ext cx="1116012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矩形 107"/>
          <p:cNvSpPr>
            <a:spLocks noChangeArrowheads="1"/>
          </p:cNvSpPr>
          <p:nvPr/>
        </p:nvSpPr>
        <p:spPr bwMode="auto">
          <a:xfrm>
            <a:off x="7578725" y="2611438"/>
            <a:ext cx="1541463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第三方应用接入</a:t>
            </a:r>
            <a:endParaRPr lang="zh-CN" altLang="en-US">
              <a:sym typeface="Arial" pitchFamily="34" charset="0"/>
            </a:endParaRPr>
          </a:p>
        </p:txBody>
      </p:sp>
      <p:pic>
        <p:nvPicPr>
          <p:cNvPr id="45" name="Picture 44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426075" y="4905375"/>
            <a:ext cx="3517900" cy="153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矩形 121"/>
          <p:cNvSpPr>
            <a:spLocks noChangeArrowheads="1"/>
          </p:cNvSpPr>
          <p:nvPr/>
        </p:nvSpPr>
        <p:spPr bwMode="auto">
          <a:xfrm>
            <a:off x="5216525" y="4664075"/>
            <a:ext cx="3903663" cy="1773238"/>
          </a:xfrm>
          <a:prstGeom prst="rect">
            <a:avLst/>
          </a:prstGeom>
          <a:noFill/>
          <a:ln w="25400">
            <a:solidFill>
              <a:srgbClr val="000000">
                <a:alpha val="43137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47" name="矩形 107"/>
          <p:cNvSpPr>
            <a:spLocks noChangeArrowheads="1"/>
          </p:cNvSpPr>
          <p:nvPr/>
        </p:nvSpPr>
        <p:spPr bwMode="auto">
          <a:xfrm>
            <a:off x="7146925" y="4664075"/>
            <a:ext cx="1724025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离线数据挖掘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48" name="左右箭头 54"/>
          <p:cNvSpPr>
            <a:spLocks noChangeArrowheads="1"/>
          </p:cNvSpPr>
          <p:nvPr/>
        </p:nvSpPr>
        <p:spPr bwMode="auto">
          <a:xfrm>
            <a:off x="4760913" y="5470525"/>
            <a:ext cx="368300" cy="158750"/>
          </a:xfrm>
          <a:prstGeom prst="leftRightArrow">
            <a:avLst>
              <a:gd name="adj1" fmla="val 50000"/>
              <a:gd name="adj2" fmla="val 5014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sp>
        <p:nvSpPr>
          <p:cNvPr id="49" name="矩形 121"/>
          <p:cNvSpPr>
            <a:spLocks noChangeArrowheads="1"/>
          </p:cNvSpPr>
          <p:nvPr/>
        </p:nvSpPr>
        <p:spPr bwMode="auto">
          <a:xfrm>
            <a:off x="119063" y="4699000"/>
            <a:ext cx="4641850" cy="1704975"/>
          </a:xfrm>
          <a:prstGeom prst="rect">
            <a:avLst/>
          </a:prstGeom>
          <a:noFill/>
          <a:ln w="25400">
            <a:solidFill>
              <a:srgbClr val="000000">
                <a:alpha val="43137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cxnSp>
        <p:nvCxnSpPr>
          <p:cNvPr id="50" name="直接箭头连接符 4"/>
          <p:cNvCxnSpPr>
            <a:cxnSpLocks noChangeShapeType="1"/>
          </p:cNvCxnSpPr>
          <p:nvPr/>
        </p:nvCxnSpPr>
        <p:spPr bwMode="auto">
          <a:xfrm>
            <a:off x="3078163" y="1717675"/>
            <a:ext cx="1587" cy="465138"/>
          </a:xfrm>
          <a:prstGeom prst="straightConnector1">
            <a:avLst/>
          </a:prstGeom>
          <a:noFill/>
          <a:ln w="25400">
            <a:solidFill>
              <a:schemeClr val="tx1"/>
            </a:solidFill>
            <a:miter lim="800000"/>
            <a:headEnd type="stealth" w="med" len="med"/>
            <a:tailEnd type="stealth" w="med" len="med"/>
          </a:ln>
        </p:spPr>
      </p:cxnSp>
      <p:cxnSp>
        <p:nvCxnSpPr>
          <p:cNvPr id="51" name="直接箭头连接符 58"/>
          <p:cNvCxnSpPr>
            <a:cxnSpLocks noChangeShapeType="1"/>
          </p:cNvCxnSpPr>
          <p:nvPr/>
        </p:nvCxnSpPr>
        <p:spPr bwMode="auto">
          <a:xfrm>
            <a:off x="3509963" y="1717675"/>
            <a:ext cx="1587" cy="465138"/>
          </a:xfrm>
          <a:prstGeom prst="straightConnector1">
            <a:avLst/>
          </a:prstGeom>
          <a:noFill/>
          <a:ln w="25400">
            <a:solidFill>
              <a:schemeClr val="tx1"/>
            </a:solidFill>
            <a:miter lim="800000"/>
            <a:headEnd type="stealth" w="med" len="med"/>
            <a:tailEnd type="stealth" w="med" len="med"/>
          </a:ln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42084</TotalTime>
  <Words>1426</Words>
  <Application>Microsoft Macintosh PowerPoint</Application>
  <PresentationFormat>全屏显示(4:3)</PresentationFormat>
  <Paragraphs>271</Paragraphs>
  <Slides>17</Slides>
  <Notes>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18" baseType="lpstr">
      <vt:lpstr>默认设计模板</vt:lpstr>
      <vt:lpstr>国家重点基础研究发展计划</vt:lpstr>
      <vt:lpstr>北京市大数据科学与脑机智能创新中心</vt:lpstr>
      <vt:lpstr>研究方向与机构设置</vt:lpstr>
      <vt:lpstr>方向1： 数据科学与计算智能</vt:lpstr>
      <vt:lpstr>方向2：新型计算技术与系统</vt:lpstr>
      <vt:lpstr>方向3：脑认知原理与仿真</vt:lpstr>
      <vt:lpstr>方向4：脑机系统与应用</vt:lpstr>
      <vt:lpstr>如一：面向公共事件的示范应用</vt:lpstr>
      <vt:lpstr>幻灯片 9</vt:lpstr>
      <vt:lpstr>幻灯片 10</vt:lpstr>
      <vt:lpstr>幻灯片 11</vt:lpstr>
      <vt:lpstr>如四：人类行为预测</vt:lpstr>
      <vt:lpstr>如四：基于微博数据的群体行为预测</vt:lpstr>
      <vt:lpstr>如五：医学大数据分析</vt:lpstr>
      <vt:lpstr>如五：医学大数据分析</vt:lpstr>
      <vt:lpstr>Acknowledgements</vt:lpstr>
      <vt:lpstr>幻灯片 17</vt:lpstr>
    </vt:vector>
  </TitlesOfParts>
  <Company>CUG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Mask</dc:creator>
  <cp:lastModifiedBy>shuai.ma</cp:lastModifiedBy>
  <cp:revision>4270</cp:revision>
  <dcterms:created xsi:type="dcterms:W3CDTF">2010-07-14T15:56:11Z</dcterms:created>
  <dcterms:modified xsi:type="dcterms:W3CDTF">2018-03-23T05:34:03Z</dcterms:modified>
</cp:coreProperties>
</file>